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9" r:id="rId1"/>
  </p:sldMasterIdLst>
  <p:notesMasterIdLst>
    <p:notesMasterId r:id="rId18"/>
  </p:notesMasterIdLst>
  <p:sldIdLst>
    <p:sldId id="256" r:id="rId2"/>
    <p:sldId id="283" r:id="rId3"/>
    <p:sldId id="258" r:id="rId4"/>
    <p:sldId id="263" r:id="rId5"/>
    <p:sldId id="288" r:id="rId6"/>
    <p:sldId id="289" r:id="rId7"/>
    <p:sldId id="290" r:id="rId8"/>
    <p:sldId id="281" r:id="rId9"/>
    <p:sldId id="278" r:id="rId10"/>
    <p:sldId id="268" r:id="rId11"/>
    <p:sldId id="270" r:id="rId12"/>
    <p:sldId id="285" r:id="rId13"/>
    <p:sldId id="291" r:id="rId14"/>
    <p:sldId id="262" r:id="rId15"/>
    <p:sldId id="260" r:id="rId16"/>
    <p:sldId id="259"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8217A"/>
    <a:srgbClr val="FBCA9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984" autoAdjust="0"/>
    <p:restoredTop sz="94660"/>
  </p:normalViewPr>
  <p:slideViewPr>
    <p:cSldViewPr snapToGrid="0">
      <p:cViewPr varScale="1">
        <p:scale>
          <a:sx n="151" d="100"/>
          <a:sy n="151" d="100"/>
        </p:scale>
        <p:origin x="168" y="510"/>
      </p:cViewPr>
      <p:guideLst/>
    </p:cSldViewPr>
  </p:slideViewPr>
  <p:notesTextViewPr>
    <p:cViewPr>
      <p:scale>
        <a:sx n="1" d="1"/>
        <a:sy n="1" d="1"/>
      </p:scale>
      <p:origin x="0" y="0"/>
    </p:cViewPr>
  </p:notesTextViewPr>
  <p:notesViewPr>
    <p:cSldViewPr snapToGrid="0">
      <p:cViewPr varScale="1">
        <p:scale>
          <a:sx n="67" d="100"/>
          <a:sy n="67" d="100"/>
        </p:scale>
        <p:origin x="1320" y="6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1" Type="http://schemas.openxmlformats.org/officeDocument/2006/relationships/image" Target="../media/image4.jpg"/></Relationships>
</file>

<file path=ppt/diagrams/_rels/data2.xml.rels><?xml version="1.0" encoding="UTF-8" standalone="yes"?>
<Relationships xmlns="http://schemas.openxmlformats.org/package/2006/relationships"><Relationship Id="rId1" Type="http://schemas.openxmlformats.org/officeDocument/2006/relationships/image" Target="../media/image5.jpg"/></Relationships>
</file>

<file path=ppt/diagrams/_rels/drawing1.xml.rels><?xml version="1.0" encoding="UTF-8" standalone="yes"?>
<Relationships xmlns="http://schemas.openxmlformats.org/package/2006/relationships"><Relationship Id="rId1" Type="http://schemas.openxmlformats.org/officeDocument/2006/relationships/image" Target="../media/image4.jpg"/></Relationships>
</file>

<file path=ppt/diagrams/_rels/drawing2.xml.rels><?xml version="1.0" encoding="UTF-8" standalone="yes"?>
<Relationships xmlns="http://schemas.openxmlformats.org/package/2006/relationships"><Relationship Id="rId1" Type="http://schemas.openxmlformats.org/officeDocument/2006/relationships/image" Target="../media/image5.jp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84327BB-2AB4-46C5-9934-D0D287E8B3B5}"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84E73854-9D36-4BA0-9B60-565E903AE6A8}">
      <dgm:prSet phldrT="[Text]"/>
      <dgm:spPr/>
      <dgm:t>
        <a:bodyPr/>
        <a:lstStyle/>
        <a:p>
          <a:r>
            <a:rPr lang="en-US" dirty="0">
              <a:solidFill>
                <a:schemeClr val="tx1"/>
              </a:solidFill>
            </a:rPr>
            <a:t>Brian Jablonsky</a:t>
          </a:r>
        </a:p>
      </dgm:t>
    </dgm:pt>
    <dgm:pt modelId="{EE110AB5-A904-41A1-9180-5927C85E0B49}" type="sibTrans" cxnId="{3AC73C42-1C81-477A-B2DF-9094FFDA9E32}">
      <dgm:prSet/>
      <dgm:spPr>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dgm:spPr>
      <dgm:t>
        <a:bodyPr/>
        <a:lstStyle/>
        <a:p>
          <a:endParaRPr lang="en-US"/>
        </a:p>
      </dgm:t>
    </dgm:pt>
    <dgm:pt modelId="{A3ED854D-FA96-4E14-927F-3815F1BDDF59}" type="parTrans" cxnId="{3AC73C42-1C81-477A-B2DF-9094FFDA9E32}">
      <dgm:prSet/>
      <dgm:spPr/>
      <dgm:t>
        <a:bodyPr/>
        <a:lstStyle/>
        <a:p>
          <a:endParaRPr lang="en-US"/>
        </a:p>
      </dgm:t>
    </dgm:pt>
    <dgm:pt modelId="{0AE81959-8B7F-4F7B-8BFB-7F249F077707}" type="pres">
      <dgm:prSet presAssocID="{884327BB-2AB4-46C5-9934-D0D287E8B3B5}" presName="Name0" presStyleCnt="0">
        <dgm:presLayoutVars>
          <dgm:chMax val="7"/>
          <dgm:chPref val="7"/>
          <dgm:dir/>
        </dgm:presLayoutVars>
      </dgm:prSet>
      <dgm:spPr/>
    </dgm:pt>
    <dgm:pt modelId="{9326AD8C-F3AE-45A0-8918-FCE62D715C28}" type="pres">
      <dgm:prSet presAssocID="{884327BB-2AB4-46C5-9934-D0D287E8B3B5}" presName="Name1" presStyleCnt="0"/>
      <dgm:spPr/>
    </dgm:pt>
    <dgm:pt modelId="{A95EAD02-76A7-4BF3-83F4-37E7C9EBA69C}" type="pres">
      <dgm:prSet presAssocID="{EE110AB5-A904-41A1-9180-5927C85E0B49}" presName="picture_1" presStyleCnt="0"/>
      <dgm:spPr/>
    </dgm:pt>
    <dgm:pt modelId="{73190F44-8B1A-4652-8C18-3AEB94900EFD}" type="pres">
      <dgm:prSet presAssocID="{EE110AB5-A904-41A1-9180-5927C85E0B49}" presName="pictureRepeatNode" presStyleLbl="alignImgPlace1" presStyleIdx="0" presStyleCnt="1" custScaleX="143673" custScaleY="143673" custLinFactNeighborX="0" custLinFactNeighborY="-27317"/>
      <dgm:spPr/>
    </dgm:pt>
    <dgm:pt modelId="{FCF2BE95-42E6-472C-99BD-388739765895}" type="pres">
      <dgm:prSet presAssocID="{84E73854-9D36-4BA0-9B60-565E903AE6A8}" presName="text_1" presStyleLbl="node1" presStyleIdx="0" presStyleCnt="0" custScaleX="287807" custLinFactY="67452" custLinFactNeighborX="0" custLinFactNeighborY="100000">
        <dgm:presLayoutVars>
          <dgm:bulletEnabled val="1"/>
        </dgm:presLayoutVars>
      </dgm:prSet>
      <dgm:spPr/>
    </dgm:pt>
  </dgm:ptLst>
  <dgm:cxnLst>
    <dgm:cxn modelId="{3AC73C42-1C81-477A-B2DF-9094FFDA9E32}" srcId="{884327BB-2AB4-46C5-9934-D0D287E8B3B5}" destId="{84E73854-9D36-4BA0-9B60-565E903AE6A8}" srcOrd="0" destOrd="0" parTransId="{A3ED854D-FA96-4E14-927F-3815F1BDDF59}" sibTransId="{EE110AB5-A904-41A1-9180-5927C85E0B49}"/>
    <dgm:cxn modelId="{2D87F74F-24B6-4750-9DF2-718FE4E0087E}" type="presOf" srcId="{EE110AB5-A904-41A1-9180-5927C85E0B49}" destId="{73190F44-8B1A-4652-8C18-3AEB94900EFD}" srcOrd="0" destOrd="0" presId="urn:microsoft.com/office/officeart/2008/layout/CircularPictureCallout"/>
    <dgm:cxn modelId="{5455079E-EFF3-46BE-AC2B-6A3AE094F0F7}" type="presOf" srcId="{884327BB-2AB4-46C5-9934-D0D287E8B3B5}" destId="{0AE81959-8B7F-4F7B-8BFB-7F249F077707}" srcOrd="0" destOrd="0" presId="urn:microsoft.com/office/officeart/2008/layout/CircularPictureCallout"/>
    <dgm:cxn modelId="{BC8C9EEF-9725-4E47-9E1D-0E9057EFD298}" type="presOf" srcId="{84E73854-9D36-4BA0-9B60-565E903AE6A8}" destId="{FCF2BE95-42E6-472C-99BD-388739765895}" srcOrd="0" destOrd="0" presId="urn:microsoft.com/office/officeart/2008/layout/CircularPictureCallout"/>
    <dgm:cxn modelId="{D8A3D680-A76F-430E-933A-17AFE8FB0212}" type="presParOf" srcId="{0AE81959-8B7F-4F7B-8BFB-7F249F077707}" destId="{9326AD8C-F3AE-45A0-8918-FCE62D715C28}" srcOrd="0" destOrd="0" presId="urn:microsoft.com/office/officeart/2008/layout/CircularPictureCallout"/>
    <dgm:cxn modelId="{1D81FF7F-D5B5-4848-BEBD-B9E3DB2E0BF5}" type="presParOf" srcId="{9326AD8C-F3AE-45A0-8918-FCE62D715C28}" destId="{A95EAD02-76A7-4BF3-83F4-37E7C9EBA69C}" srcOrd="0" destOrd="0" presId="urn:microsoft.com/office/officeart/2008/layout/CircularPictureCallout"/>
    <dgm:cxn modelId="{E75993F5-D661-4372-A826-CD73E2D0AC0A}" type="presParOf" srcId="{A95EAD02-76A7-4BF3-83F4-37E7C9EBA69C}" destId="{73190F44-8B1A-4652-8C18-3AEB94900EFD}" srcOrd="0" destOrd="0" presId="urn:microsoft.com/office/officeart/2008/layout/CircularPictureCallout"/>
    <dgm:cxn modelId="{2298CA05-C292-4DA8-B741-CDC632054EE7}" type="presParOf" srcId="{9326AD8C-F3AE-45A0-8918-FCE62D715C28}" destId="{FCF2BE95-42E6-472C-99BD-388739765895}" srcOrd="1" destOrd="0" presId="urn:microsoft.com/office/officeart/2008/layout/CircularPictureCallou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84327BB-2AB4-46C5-9934-D0D287E8B3B5}"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84E73854-9D36-4BA0-9B60-565E903AE6A8}">
      <dgm:prSet phldrT="[Text]"/>
      <dgm:spPr/>
      <dgm:t>
        <a:bodyPr/>
        <a:lstStyle/>
        <a:p>
          <a:r>
            <a:rPr lang="en-US" dirty="0">
              <a:solidFill>
                <a:schemeClr val="tx1"/>
              </a:solidFill>
            </a:rPr>
            <a:t>Erik </a:t>
          </a:r>
          <a:r>
            <a:rPr lang="en-US" dirty="0" err="1">
              <a:solidFill>
                <a:schemeClr val="tx1"/>
              </a:solidFill>
            </a:rPr>
            <a:t>Noren</a:t>
          </a:r>
          <a:endParaRPr lang="en-US" dirty="0">
            <a:solidFill>
              <a:schemeClr val="tx1"/>
            </a:solidFill>
          </a:endParaRPr>
        </a:p>
      </dgm:t>
    </dgm:pt>
    <dgm:pt modelId="{EE110AB5-A904-41A1-9180-5927C85E0B49}" type="sibTrans" cxnId="{3AC73C42-1C81-477A-B2DF-9094FFDA9E32}">
      <dgm:prSet/>
      <dgm:spPr>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dgm:spPr>
      <dgm:t>
        <a:bodyPr/>
        <a:lstStyle/>
        <a:p>
          <a:endParaRPr lang="en-US"/>
        </a:p>
      </dgm:t>
    </dgm:pt>
    <dgm:pt modelId="{A3ED854D-FA96-4E14-927F-3815F1BDDF59}" type="parTrans" cxnId="{3AC73C42-1C81-477A-B2DF-9094FFDA9E32}">
      <dgm:prSet/>
      <dgm:spPr/>
      <dgm:t>
        <a:bodyPr/>
        <a:lstStyle/>
        <a:p>
          <a:endParaRPr lang="en-US"/>
        </a:p>
      </dgm:t>
    </dgm:pt>
    <dgm:pt modelId="{0AE81959-8B7F-4F7B-8BFB-7F249F077707}" type="pres">
      <dgm:prSet presAssocID="{884327BB-2AB4-46C5-9934-D0D287E8B3B5}" presName="Name0" presStyleCnt="0">
        <dgm:presLayoutVars>
          <dgm:chMax val="7"/>
          <dgm:chPref val="7"/>
          <dgm:dir/>
        </dgm:presLayoutVars>
      </dgm:prSet>
      <dgm:spPr/>
    </dgm:pt>
    <dgm:pt modelId="{9326AD8C-F3AE-45A0-8918-FCE62D715C28}" type="pres">
      <dgm:prSet presAssocID="{884327BB-2AB4-46C5-9934-D0D287E8B3B5}" presName="Name1" presStyleCnt="0"/>
      <dgm:spPr/>
    </dgm:pt>
    <dgm:pt modelId="{A95EAD02-76A7-4BF3-83F4-37E7C9EBA69C}" type="pres">
      <dgm:prSet presAssocID="{EE110AB5-A904-41A1-9180-5927C85E0B49}" presName="picture_1" presStyleCnt="0"/>
      <dgm:spPr/>
    </dgm:pt>
    <dgm:pt modelId="{73190F44-8B1A-4652-8C18-3AEB94900EFD}" type="pres">
      <dgm:prSet presAssocID="{EE110AB5-A904-41A1-9180-5927C85E0B49}" presName="pictureRepeatNode" presStyleLbl="alignImgPlace1" presStyleIdx="0" presStyleCnt="1" custScaleX="143673" custScaleY="143673" custLinFactNeighborX="0" custLinFactNeighborY="-27317"/>
      <dgm:spPr/>
    </dgm:pt>
    <dgm:pt modelId="{FCF2BE95-42E6-472C-99BD-388739765895}" type="pres">
      <dgm:prSet presAssocID="{84E73854-9D36-4BA0-9B60-565E903AE6A8}" presName="text_1" presStyleLbl="node1" presStyleIdx="0" presStyleCnt="0" custScaleX="287807" custLinFactY="67452" custLinFactNeighborX="0" custLinFactNeighborY="100000">
        <dgm:presLayoutVars>
          <dgm:bulletEnabled val="1"/>
        </dgm:presLayoutVars>
      </dgm:prSet>
      <dgm:spPr/>
    </dgm:pt>
  </dgm:ptLst>
  <dgm:cxnLst>
    <dgm:cxn modelId="{3AC73C42-1C81-477A-B2DF-9094FFDA9E32}" srcId="{884327BB-2AB4-46C5-9934-D0D287E8B3B5}" destId="{84E73854-9D36-4BA0-9B60-565E903AE6A8}" srcOrd="0" destOrd="0" parTransId="{A3ED854D-FA96-4E14-927F-3815F1BDDF59}" sibTransId="{EE110AB5-A904-41A1-9180-5927C85E0B49}"/>
    <dgm:cxn modelId="{2D87F74F-24B6-4750-9DF2-718FE4E0087E}" type="presOf" srcId="{EE110AB5-A904-41A1-9180-5927C85E0B49}" destId="{73190F44-8B1A-4652-8C18-3AEB94900EFD}" srcOrd="0" destOrd="0" presId="urn:microsoft.com/office/officeart/2008/layout/CircularPictureCallout"/>
    <dgm:cxn modelId="{5455079E-EFF3-46BE-AC2B-6A3AE094F0F7}" type="presOf" srcId="{884327BB-2AB4-46C5-9934-D0D287E8B3B5}" destId="{0AE81959-8B7F-4F7B-8BFB-7F249F077707}" srcOrd="0" destOrd="0" presId="urn:microsoft.com/office/officeart/2008/layout/CircularPictureCallout"/>
    <dgm:cxn modelId="{BC8C9EEF-9725-4E47-9E1D-0E9057EFD298}" type="presOf" srcId="{84E73854-9D36-4BA0-9B60-565E903AE6A8}" destId="{FCF2BE95-42E6-472C-99BD-388739765895}" srcOrd="0" destOrd="0" presId="urn:microsoft.com/office/officeart/2008/layout/CircularPictureCallout"/>
    <dgm:cxn modelId="{D8A3D680-A76F-430E-933A-17AFE8FB0212}" type="presParOf" srcId="{0AE81959-8B7F-4F7B-8BFB-7F249F077707}" destId="{9326AD8C-F3AE-45A0-8918-FCE62D715C28}" srcOrd="0" destOrd="0" presId="urn:microsoft.com/office/officeart/2008/layout/CircularPictureCallout"/>
    <dgm:cxn modelId="{1D81FF7F-D5B5-4848-BEBD-B9E3DB2E0BF5}" type="presParOf" srcId="{9326AD8C-F3AE-45A0-8918-FCE62D715C28}" destId="{A95EAD02-76A7-4BF3-83F4-37E7C9EBA69C}" srcOrd="0" destOrd="0" presId="urn:microsoft.com/office/officeart/2008/layout/CircularPictureCallout"/>
    <dgm:cxn modelId="{E75993F5-D661-4372-A826-CD73E2D0AC0A}" type="presParOf" srcId="{A95EAD02-76A7-4BF3-83F4-37E7C9EBA69C}" destId="{73190F44-8B1A-4652-8C18-3AEB94900EFD}" srcOrd="0" destOrd="0" presId="urn:microsoft.com/office/officeart/2008/layout/CircularPictureCallout"/>
    <dgm:cxn modelId="{2298CA05-C292-4DA8-B741-CDC632054EE7}" type="presParOf" srcId="{9326AD8C-F3AE-45A0-8918-FCE62D715C28}" destId="{FCF2BE95-42E6-472C-99BD-388739765895}" srcOrd="1" destOrd="0" presId="urn:microsoft.com/office/officeart/2008/layout/CircularPictureCallou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190F44-8B1A-4652-8C18-3AEB94900EFD}">
      <dsp:nvSpPr>
        <dsp:cNvPr id="0" name=""/>
        <dsp:cNvSpPr/>
      </dsp:nvSpPr>
      <dsp:spPr>
        <a:xfrm>
          <a:off x="366171" y="0"/>
          <a:ext cx="1867982" cy="1867982"/>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CF2BE95-42E6-472C-99BD-388739765895}">
      <dsp:nvSpPr>
        <dsp:cNvPr id="0" name=""/>
        <dsp:cNvSpPr/>
      </dsp:nvSpPr>
      <dsp:spPr>
        <a:xfrm>
          <a:off x="102735" y="2044638"/>
          <a:ext cx="2394853" cy="429053"/>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1200150">
            <a:lnSpc>
              <a:spcPct val="90000"/>
            </a:lnSpc>
            <a:spcBef>
              <a:spcPct val="0"/>
            </a:spcBef>
            <a:spcAft>
              <a:spcPct val="35000"/>
            </a:spcAft>
            <a:buNone/>
          </a:pPr>
          <a:r>
            <a:rPr lang="en-US" sz="2700" kern="1200" dirty="0">
              <a:solidFill>
                <a:schemeClr val="tx1"/>
              </a:solidFill>
            </a:rPr>
            <a:t>Brian Jablonsky</a:t>
          </a:r>
        </a:p>
      </dsp:txBody>
      <dsp:txXfrm>
        <a:off x="102735" y="2044638"/>
        <a:ext cx="2394853" cy="42905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190F44-8B1A-4652-8C18-3AEB94900EFD}">
      <dsp:nvSpPr>
        <dsp:cNvPr id="0" name=""/>
        <dsp:cNvSpPr/>
      </dsp:nvSpPr>
      <dsp:spPr>
        <a:xfrm>
          <a:off x="366171" y="0"/>
          <a:ext cx="1867982" cy="1867982"/>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CF2BE95-42E6-472C-99BD-388739765895}">
      <dsp:nvSpPr>
        <dsp:cNvPr id="0" name=""/>
        <dsp:cNvSpPr/>
      </dsp:nvSpPr>
      <dsp:spPr>
        <a:xfrm>
          <a:off x="102735" y="2044638"/>
          <a:ext cx="2394853" cy="429053"/>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1244600">
            <a:lnSpc>
              <a:spcPct val="90000"/>
            </a:lnSpc>
            <a:spcBef>
              <a:spcPct val="0"/>
            </a:spcBef>
            <a:spcAft>
              <a:spcPct val="35000"/>
            </a:spcAft>
            <a:buNone/>
          </a:pPr>
          <a:r>
            <a:rPr lang="en-US" sz="2800" kern="1200" dirty="0">
              <a:solidFill>
                <a:schemeClr val="tx1"/>
              </a:solidFill>
            </a:rPr>
            <a:t>Erik </a:t>
          </a:r>
          <a:r>
            <a:rPr lang="en-US" sz="2800" kern="1200" dirty="0" err="1">
              <a:solidFill>
                <a:schemeClr val="tx1"/>
              </a:solidFill>
            </a:rPr>
            <a:t>Noren</a:t>
          </a:r>
          <a:endParaRPr lang="en-US" sz="2800" kern="1200" dirty="0">
            <a:solidFill>
              <a:schemeClr val="tx1"/>
            </a:solidFill>
          </a:endParaRPr>
        </a:p>
      </dsp:txBody>
      <dsp:txXfrm>
        <a:off x="102735" y="2044638"/>
        <a:ext cx="2394853" cy="429053"/>
      </dsp:txXfrm>
    </dsp:sp>
  </dsp:spTree>
</dsp:drawing>
</file>

<file path=ppt/diagrams/layout1.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9C9EF93-521A-4C2C-985E-60F50EA50ADB}" type="datetimeFigureOut">
              <a:rPr lang="en-US"/>
              <a:t>6/17/2021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F03945-EDAA-40F1-B83F-3C277CDDBF39}" type="slidenum">
              <a:rPr lang="en-US"/>
              <a:t>‹#›</a:t>
            </a:fld>
            <a:endParaRPr lang="en-US"/>
          </a:p>
        </p:txBody>
      </p:sp>
    </p:spTree>
    <p:extLst>
      <p:ext uri="{BB962C8B-B14F-4D97-AF65-F5344CB8AC3E}">
        <p14:creationId xmlns:p14="http://schemas.microsoft.com/office/powerpoint/2010/main" val="34740226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AF03945-EDAA-40F1-B83F-3C277CDDBF39}" type="slidenum">
              <a:rPr lang="en-US"/>
              <a:t>1</a:t>
            </a:fld>
            <a:endParaRPr lang="en-US"/>
          </a:p>
        </p:txBody>
      </p:sp>
    </p:spTree>
    <p:extLst>
      <p:ext uri="{BB962C8B-B14F-4D97-AF65-F5344CB8AC3E}">
        <p14:creationId xmlns:p14="http://schemas.microsoft.com/office/powerpoint/2010/main" val="23789385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AF03945-EDAA-40F1-B83F-3C277CDDBF39}" type="slidenum">
              <a:rPr lang="en-US"/>
              <a:t>11</a:t>
            </a:fld>
            <a:endParaRPr lang="en-US"/>
          </a:p>
        </p:txBody>
      </p:sp>
    </p:spTree>
    <p:extLst>
      <p:ext uri="{BB962C8B-B14F-4D97-AF65-F5344CB8AC3E}">
        <p14:creationId xmlns:p14="http://schemas.microsoft.com/office/powerpoint/2010/main" val="21733163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AF03945-EDAA-40F1-B83F-3C277CDDBF39}" type="slidenum">
              <a:rPr lang="en-US"/>
              <a:t>12</a:t>
            </a:fld>
            <a:endParaRPr lang="en-US"/>
          </a:p>
        </p:txBody>
      </p:sp>
    </p:spTree>
    <p:extLst>
      <p:ext uri="{BB962C8B-B14F-4D97-AF65-F5344CB8AC3E}">
        <p14:creationId xmlns:p14="http://schemas.microsoft.com/office/powerpoint/2010/main" val="19336408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AF03945-EDAA-40F1-B83F-3C277CDDBF39}" type="slidenum">
              <a:rPr lang="en-US"/>
              <a:t>13</a:t>
            </a:fld>
            <a:endParaRPr lang="en-US"/>
          </a:p>
        </p:txBody>
      </p:sp>
    </p:spTree>
    <p:extLst>
      <p:ext uri="{BB962C8B-B14F-4D97-AF65-F5344CB8AC3E}">
        <p14:creationId xmlns:p14="http://schemas.microsoft.com/office/powerpoint/2010/main" val="25264139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AF03945-EDAA-40F1-B83F-3C277CDDBF39}" type="slidenum">
              <a:rPr lang="en-US"/>
              <a:t>14</a:t>
            </a:fld>
            <a:endParaRPr lang="en-US"/>
          </a:p>
        </p:txBody>
      </p:sp>
    </p:spTree>
    <p:extLst>
      <p:ext uri="{BB962C8B-B14F-4D97-AF65-F5344CB8AC3E}">
        <p14:creationId xmlns:p14="http://schemas.microsoft.com/office/powerpoint/2010/main" val="29553859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AF03945-EDAA-40F1-B83F-3C277CDDBF39}" type="slidenum">
              <a:rPr lang="en-US"/>
              <a:t>3</a:t>
            </a:fld>
            <a:endParaRPr lang="en-US"/>
          </a:p>
        </p:txBody>
      </p:sp>
    </p:spTree>
    <p:extLst>
      <p:ext uri="{BB962C8B-B14F-4D97-AF65-F5344CB8AC3E}">
        <p14:creationId xmlns:p14="http://schemas.microsoft.com/office/powerpoint/2010/main" val="34343934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AF03945-EDAA-40F1-B83F-3C277CDDBF39}" type="slidenum">
              <a:rPr lang="en-US"/>
              <a:t>4</a:t>
            </a:fld>
            <a:endParaRPr lang="en-US"/>
          </a:p>
        </p:txBody>
      </p:sp>
    </p:spTree>
    <p:extLst>
      <p:ext uri="{BB962C8B-B14F-4D97-AF65-F5344CB8AC3E}">
        <p14:creationId xmlns:p14="http://schemas.microsoft.com/office/powerpoint/2010/main" val="16491817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AF03945-EDAA-40F1-B83F-3C277CDDBF39}" type="slidenum">
              <a:rPr lang="en-US"/>
              <a:t>5</a:t>
            </a:fld>
            <a:endParaRPr lang="en-US"/>
          </a:p>
        </p:txBody>
      </p:sp>
    </p:spTree>
    <p:extLst>
      <p:ext uri="{BB962C8B-B14F-4D97-AF65-F5344CB8AC3E}">
        <p14:creationId xmlns:p14="http://schemas.microsoft.com/office/powerpoint/2010/main" val="38334737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AF03945-EDAA-40F1-B83F-3C277CDDBF39}" type="slidenum">
              <a:rPr lang="en-US"/>
              <a:t>6</a:t>
            </a:fld>
            <a:endParaRPr lang="en-US"/>
          </a:p>
        </p:txBody>
      </p:sp>
    </p:spTree>
    <p:extLst>
      <p:ext uri="{BB962C8B-B14F-4D97-AF65-F5344CB8AC3E}">
        <p14:creationId xmlns:p14="http://schemas.microsoft.com/office/powerpoint/2010/main" val="6790997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AF03945-EDAA-40F1-B83F-3C277CDDBF39}" type="slidenum">
              <a:rPr lang="en-US"/>
              <a:t>7</a:t>
            </a:fld>
            <a:endParaRPr lang="en-US"/>
          </a:p>
        </p:txBody>
      </p:sp>
    </p:spTree>
    <p:extLst>
      <p:ext uri="{BB962C8B-B14F-4D97-AF65-F5344CB8AC3E}">
        <p14:creationId xmlns:p14="http://schemas.microsoft.com/office/powerpoint/2010/main" val="34981903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AF03945-EDAA-40F1-B83F-3C277CDDBF39}" type="slidenum">
              <a:rPr lang="en-US"/>
              <a:t>8</a:t>
            </a:fld>
            <a:endParaRPr lang="en-US"/>
          </a:p>
        </p:txBody>
      </p:sp>
    </p:spTree>
    <p:extLst>
      <p:ext uri="{BB962C8B-B14F-4D97-AF65-F5344CB8AC3E}">
        <p14:creationId xmlns:p14="http://schemas.microsoft.com/office/powerpoint/2010/main" val="29484844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AF03945-EDAA-40F1-B83F-3C277CDDBF39}" type="slidenum">
              <a:rPr lang="en-US"/>
              <a:t>9</a:t>
            </a:fld>
            <a:endParaRPr lang="en-US"/>
          </a:p>
        </p:txBody>
      </p:sp>
    </p:spTree>
    <p:extLst>
      <p:ext uri="{BB962C8B-B14F-4D97-AF65-F5344CB8AC3E}">
        <p14:creationId xmlns:p14="http://schemas.microsoft.com/office/powerpoint/2010/main" val="7162835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AF03945-EDAA-40F1-B83F-3C277CDDBF39}" type="slidenum">
              <a:rPr lang="en-US"/>
              <a:t>10</a:t>
            </a:fld>
            <a:endParaRPr lang="en-US"/>
          </a:p>
        </p:txBody>
      </p:sp>
    </p:spTree>
    <p:extLst>
      <p:ext uri="{BB962C8B-B14F-4D97-AF65-F5344CB8AC3E}">
        <p14:creationId xmlns:p14="http://schemas.microsoft.com/office/powerpoint/2010/main" val="147338384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hyperlink" Target="https://github.com/NYCDotNetDevs/Slides" TargetMode="Externa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Opening">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pic>
        <p:nvPicPr>
          <p:cNvPr id="12" name="Picture 11" descr="nycdotnet.png">
            <a:extLst>
              <a:ext uri="{FF2B5EF4-FFF2-40B4-BE49-F238E27FC236}">
                <a16:creationId xmlns:a16="http://schemas.microsoft.com/office/drawing/2014/main" id="{E4C85F4F-D36C-4A7D-9CD6-CB4CFD556BCB}"/>
              </a:ext>
            </a:extLst>
          </p:cNvPr>
          <p:cNvPicPr>
            <a:picLocks noChangeAspect="1"/>
          </p:cNvPicPr>
          <p:nvPr userDrawn="1"/>
        </p:nvPicPr>
        <p:blipFill>
          <a:blip r:embed="rId3"/>
          <a:stretch>
            <a:fillRect/>
          </a:stretch>
        </p:blipFill>
        <p:spPr>
          <a:xfrm>
            <a:off x="4724400" y="2131384"/>
            <a:ext cx="2743200" cy="2595232"/>
          </a:xfrm>
          <a:prstGeom prst="rect">
            <a:avLst/>
          </a:prstGeom>
        </p:spPr>
      </p:pic>
      <p:sp>
        <p:nvSpPr>
          <p:cNvPr id="13" name="TextBox 12">
            <a:extLst>
              <a:ext uri="{FF2B5EF4-FFF2-40B4-BE49-F238E27FC236}">
                <a16:creationId xmlns:a16="http://schemas.microsoft.com/office/drawing/2014/main" id="{3799D8E4-E443-4A07-8C0E-AF0082BB98CE}"/>
              </a:ext>
            </a:extLst>
          </p:cNvPr>
          <p:cNvSpPr txBox="1"/>
          <p:nvPr userDrawn="1"/>
        </p:nvSpPr>
        <p:spPr>
          <a:xfrm>
            <a:off x="20638" y="5250479"/>
            <a:ext cx="12152312" cy="1077218"/>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200" dirty="0"/>
              <a:t>           </a:t>
            </a:r>
          </a:p>
          <a:p>
            <a:pPr algn="ctr"/>
            <a:endParaRPr lang="en-US" sz="3200" dirty="0">
              <a:latin typeface="Corbel"/>
              <a:cs typeface="Courier New"/>
            </a:endParaRPr>
          </a:p>
        </p:txBody>
      </p:sp>
      <p:sp>
        <p:nvSpPr>
          <p:cNvPr id="14" name="Rectangle 13">
            <a:extLst>
              <a:ext uri="{FF2B5EF4-FFF2-40B4-BE49-F238E27FC236}">
                <a16:creationId xmlns:a16="http://schemas.microsoft.com/office/drawing/2014/main" id="{5653E36D-B5FF-4E92-A57B-82D8DD2149EA}"/>
              </a:ext>
            </a:extLst>
          </p:cNvPr>
          <p:cNvSpPr/>
          <p:nvPr userDrawn="1"/>
        </p:nvSpPr>
        <p:spPr>
          <a:xfrm>
            <a:off x="0" y="5250479"/>
            <a:ext cx="12192000" cy="1607521"/>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Download the slides at: </a:t>
            </a:r>
          </a:p>
          <a:p>
            <a:pPr algn="ctr"/>
            <a:r>
              <a:rPr lang="en-US" sz="2800" dirty="0">
                <a:hlinkClick r:id="rId4"/>
              </a:rPr>
              <a:t>https://github.com/NYCDotNetDevs/Slides</a:t>
            </a:r>
            <a:endParaRPr lang="en-US" sz="2800" dirty="0"/>
          </a:p>
        </p:txBody>
      </p:sp>
    </p:spTree>
    <p:extLst>
      <p:ext uri="{BB962C8B-B14F-4D97-AF65-F5344CB8AC3E}">
        <p14:creationId xmlns:p14="http://schemas.microsoft.com/office/powerpoint/2010/main" val="32017600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p:bg>
      <p:bgPr>
        <a:solidFill>
          <a:srgbClr val="68217A"/>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65AA510F-6D56-4801-9032-D5819119D645}"/>
              </a:ext>
            </a:extLst>
          </p:cNvPr>
          <p:cNvSpPr>
            <a:spLocks noGrp="1"/>
          </p:cNvSpPr>
          <p:nvPr>
            <p:ph type="title"/>
          </p:nvPr>
        </p:nvSpPr>
        <p:spPr>
          <a:xfrm>
            <a:off x="618701" y="1908385"/>
            <a:ext cx="10954597" cy="1307253"/>
          </a:xfrm>
          <a:prstGeom prst="rect">
            <a:avLst/>
          </a:prstGeom>
        </p:spPr>
        <p:txBody>
          <a:bodyPr anchor="t" anchorCtr="0">
            <a:normAutofit/>
          </a:bodyPr>
          <a:lstStyle>
            <a:lvl1pPr algn="ctr">
              <a:defRPr sz="4800" b="1">
                <a:solidFill>
                  <a:schemeClr val="tx1"/>
                </a:solidFill>
                <a:latin typeface="Segoe UI" panose="020B0502040204020203" pitchFamily="34" charset="0"/>
                <a:cs typeface="Segoe UI" panose="020B0502040204020203" pitchFamily="34" charset="0"/>
              </a:defRPr>
            </a:lvl1pPr>
          </a:lstStyle>
          <a:p>
            <a:endParaRPr lang="en-US" dirty="0"/>
          </a:p>
        </p:txBody>
      </p:sp>
    </p:spTree>
    <p:extLst>
      <p:ext uri="{BB962C8B-B14F-4D97-AF65-F5344CB8AC3E}">
        <p14:creationId xmlns:p14="http://schemas.microsoft.com/office/powerpoint/2010/main" val="24354511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nodePh="1">
                                  <p:stCondLst>
                                    <p:cond delay="0"/>
                                  </p:stCondLst>
                                  <p:endCondLst>
                                    <p:cond evt="begin" delay="0">
                                      <p:tn val="5"/>
                                    </p:cond>
                                  </p:end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D7583E2-3F9B-4D01-B386-57885A566EF8}"/>
              </a:ext>
            </a:extLst>
          </p:cNvPr>
          <p:cNvSpPr>
            <a:spLocks noGrp="1"/>
          </p:cNvSpPr>
          <p:nvPr>
            <p:ph type="title"/>
          </p:nvPr>
        </p:nvSpPr>
        <p:spPr>
          <a:xfrm>
            <a:off x="838200" y="365125"/>
            <a:ext cx="10515600" cy="1325563"/>
          </a:xfrm>
          <a:prstGeom prst="rect">
            <a:avLst/>
          </a:prstGeom>
        </p:spPr>
        <p:txBody>
          <a:bodyPr anchor="ctr"/>
          <a:lstStyle>
            <a:lvl1pPr algn="l">
              <a:defRPr sz="4400" b="1">
                <a:latin typeface="Segoe UI" panose="020B0502040204020203" pitchFamily="34" charset="0"/>
                <a:cs typeface="Segoe UI" panose="020B0502040204020203" pitchFamily="34" charset="0"/>
              </a:defRPr>
            </a:lvl1pPr>
          </a:lstStyle>
          <a:p>
            <a:r>
              <a:rPr lang="en-US" dirty="0"/>
              <a:t>Click to edit Master title style</a:t>
            </a:r>
          </a:p>
        </p:txBody>
      </p:sp>
      <p:sp>
        <p:nvSpPr>
          <p:cNvPr id="7" name="Content Placeholder 6">
            <a:extLst>
              <a:ext uri="{FF2B5EF4-FFF2-40B4-BE49-F238E27FC236}">
                <a16:creationId xmlns:a16="http://schemas.microsoft.com/office/drawing/2014/main" id="{DD4A6391-DC6F-4CF3-A777-367743090717}"/>
              </a:ext>
            </a:extLst>
          </p:cNvPr>
          <p:cNvSpPr>
            <a:spLocks noGrp="1"/>
          </p:cNvSpPr>
          <p:nvPr>
            <p:ph sz="quarter" idx="10"/>
          </p:nvPr>
        </p:nvSpPr>
        <p:spPr>
          <a:xfrm>
            <a:off x="838199" y="1828799"/>
            <a:ext cx="10515600" cy="4352544"/>
          </a:xfrm>
          <a:prstGeom prst="rect">
            <a:avLst/>
          </a:prstGeom>
        </p:spPr>
        <p:txBody>
          <a:bodyPr tIns="45720" bIns="45720">
            <a:normAutofit/>
          </a:bodyPr>
          <a:lstStyle>
            <a:lvl1pPr marL="228600" indent="-228600">
              <a:spcBef>
                <a:spcPts val="1000"/>
              </a:spcBef>
              <a:buFont typeface="Arial" panose="020B0604020202020204" pitchFamily="34" charset="0"/>
              <a:buChar char="•"/>
              <a:defRPr sz="2800">
                <a:latin typeface="+mn-lt"/>
              </a:defRPr>
            </a:lvl1pPr>
            <a:lvl2pPr marL="685800" indent="-228600">
              <a:buFont typeface="Arial" panose="020B0604020202020204" pitchFamily="34" charset="0"/>
              <a:buChar char="•"/>
              <a:defRPr sz="2400" b="0">
                <a:solidFill>
                  <a:schemeClr val="tx1"/>
                </a:solidFill>
                <a:latin typeface="+mn-lt"/>
              </a:defRPr>
            </a:lvl2pPr>
            <a:lvl3pPr marL="1143000" indent="-228600">
              <a:spcBef>
                <a:spcPts val="500"/>
              </a:spcBef>
              <a:spcAft>
                <a:spcPts val="0"/>
              </a:spcAft>
              <a:buFont typeface="Arial" panose="020B0604020202020204" pitchFamily="34" charset="0"/>
              <a:buChar char="•"/>
              <a:defRPr b="0">
                <a:solidFill>
                  <a:schemeClr val="tx1"/>
                </a:solidFill>
                <a:latin typeface="+mn-lt"/>
              </a:defRPr>
            </a:lvl3pPr>
            <a:lvl4pPr marL="1600200" indent="-228600">
              <a:buFont typeface="Arial" panose="020B0604020202020204" pitchFamily="34" charset="0"/>
              <a:buChar char="•"/>
              <a:defRPr sz="1800" b="0">
                <a:solidFill>
                  <a:schemeClr val="tx1"/>
                </a:solidFill>
                <a:latin typeface="+mn-lt"/>
              </a:defRPr>
            </a:lvl4pPr>
            <a:lvl5pPr marL="2057400" indent="-228600">
              <a:spcAft>
                <a:spcPts val="0"/>
              </a:spcAft>
              <a:buFont typeface="Arial" panose="020B0604020202020204" pitchFamily="34" charset="0"/>
              <a:buChar char="•"/>
              <a:defRPr sz="1800" b="0">
                <a:solidFill>
                  <a:schemeClr val="tx1"/>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878165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
    <p:bg>
      <p:bgPr>
        <a:solidFill>
          <a:srgbClr val="F2F2F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666051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2F2F2"/>
        </a:solidFill>
        <a:effectLst/>
      </p:bgPr>
    </p:bg>
    <p:spTree>
      <p:nvGrpSpPr>
        <p:cNvPr id="1" name=""/>
        <p:cNvGrpSpPr/>
        <p:nvPr/>
      </p:nvGrpSpPr>
      <p:grpSpPr>
        <a:xfrm>
          <a:off x="0" y="0"/>
          <a:ext cx="0" cy="0"/>
          <a:chOff x="0" y="0"/>
          <a:chExt cx="0" cy="0"/>
        </a:xfrm>
      </p:grpSpPr>
      <p:sp>
        <p:nvSpPr>
          <p:cNvPr id="4" name="Title Placeholder 3">
            <a:extLst>
              <a:ext uri="{FF2B5EF4-FFF2-40B4-BE49-F238E27FC236}">
                <a16:creationId xmlns:a16="http://schemas.microsoft.com/office/drawing/2014/main" id="{65ADB309-3D2E-4CAE-8F55-1CFAD1802EF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11" name="Text Placeholder 10">
            <a:extLst>
              <a:ext uri="{FF2B5EF4-FFF2-40B4-BE49-F238E27FC236}">
                <a16:creationId xmlns:a16="http://schemas.microsoft.com/office/drawing/2014/main" id="{80F22FEB-C6DC-4388-908E-AFCB1812E3A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66036317"/>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6" r:id="rId4"/>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xEl>
                                              <p:pRg st="0" end="0"/>
                                            </p:txEl>
                                          </p:spTgt>
                                        </p:tgtEl>
                                        <p:attrNameLst>
                                          <p:attrName>style.visibility</p:attrName>
                                        </p:attrNameLst>
                                      </p:cBhvr>
                                      <p:to>
                                        <p:strVal val="visible"/>
                                      </p:to>
                                    </p:set>
                                    <p:animEffect transition="in" filter="fade">
                                      <p:cBhvr>
                                        <p:cTn id="10" dur="500"/>
                                        <p:tgtEl>
                                          <p:spTgt spid="11">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xEl>
                                              <p:pRg st="1" end="1"/>
                                            </p:txEl>
                                          </p:spTgt>
                                        </p:tgtEl>
                                        <p:attrNameLst>
                                          <p:attrName>style.visibility</p:attrName>
                                        </p:attrNameLst>
                                      </p:cBhvr>
                                      <p:to>
                                        <p:strVal val="visible"/>
                                      </p:to>
                                    </p:set>
                                    <p:animEffect transition="in" filter="fade">
                                      <p:cBhvr>
                                        <p:cTn id="13" dur="500"/>
                                        <p:tgtEl>
                                          <p:spTgt spid="11">
                                            <p:txEl>
                                              <p:pRg st="1" end="1"/>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xEl>
                                              <p:pRg st="2" end="2"/>
                                            </p:txEl>
                                          </p:spTgt>
                                        </p:tgtEl>
                                        <p:attrNameLst>
                                          <p:attrName>style.visibility</p:attrName>
                                        </p:attrNameLst>
                                      </p:cBhvr>
                                      <p:to>
                                        <p:strVal val="visible"/>
                                      </p:to>
                                    </p:set>
                                    <p:animEffect transition="in" filter="fade">
                                      <p:cBhvr>
                                        <p:cTn id="16" dur="500"/>
                                        <p:tgtEl>
                                          <p:spTgt spid="11">
                                            <p:txEl>
                                              <p:pRg st="2" end="2"/>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1">
                                            <p:txEl>
                                              <p:pRg st="3" end="3"/>
                                            </p:txEl>
                                          </p:spTgt>
                                        </p:tgtEl>
                                        <p:attrNameLst>
                                          <p:attrName>style.visibility</p:attrName>
                                        </p:attrNameLst>
                                      </p:cBhvr>
                                      <p:to>
                                        <p:strVal val="visible"/>
                                      </p:to>
                                    </p:set>
                                    <p:animEffect transition="in" filter="fade">
                                      <p:cBhvr>
                                        <p:cTn id="19" dur="500"/>
                                        <p:tgtEl>
                                          <p:spTgt spid="11">
                                            <p:txEl>
                                              <p:pRg st="3" end="3"/>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1">
                                            <p:txEl>
                                              <p:pRg st="4" end="4"/>
                                            </p:txEl>
                                          </p:spTgt>
                                        </p:tgtEl>
                                        <p:attrNameLst>
                                          <p:attrName>style.visibility</p:attrName>
                                        </p:attrNameLst>
                                      </p:cBhvr>
                                      <p:to>
                                        <p:strVal val="visible"/>
                                      </p:to>
                                    </p:set>
                                    <p:animEffect transition="in" filter="fade">
                                      <p:cBhvr>
                                        <p:cTn id="22" dur="500"/>
                                        <p:tgtEl>
                                          <p:spTgt spid="1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1" grpId="0" uiExpand="1" build="p">
        <p:tmplLst>
          <p:tmpl lvl="1">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Lst>
  </p:timing>
  <p:hf hdr="0" dt="0"/>
  <p:txStyles>
    <p:titleStyle>
      <a:lvl1pPr algn="l" defTabSz="914400" rtl="0" eaLnBrk="1" latinLnBrk="0" hangingPunct="1">
        <a:lnSpc>
          <a:spcPct val="90000"/>
        </a:lnSpc>
        <a:spcBef>
          <a:spcPct val="0"/>
        </a:spcBef>
        <a:buNone/>
        <a:tabLst>
          <a:tab pos="10579100" algn="l"/>
        </a:tabLst>
        <a:defRPr lang="en-US" sz="4400" b="1" i="0" kern="1200" spc="160" baseline="0" dirty="0">
          <a:solidFill>
            <a:srgbClr val="68217A"/>
          </a:solidFill>
          <a:latin typeface="Segoe UI" panose="020B0502040204020203" pitchFamily="34" charset="0"/>
          <a:ea typeface="+mj-ea"/>
          <a:cs typeface="Segoe UI"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spcAft>
          <a:spcPts val="0"/>
        </a:spcAft>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spcAft>
          <a:spcPts val="0"/>
        </a:spcAft>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www.postsharp.net/" TargetMode="External"/><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hyperlink" Target="https://revdebug.com/" TargetMode="External"/><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9.jpg"/></Relationships>
</file>

<file path=ppt/slides/_rels/slide12.xml.rels><?xml version="1.0" encoding="UTF-8" standalone="yes"?>
<Relationships xmlns="http://schemas.openxmlformats.org/package/2006/relationships"><Relationship Id="rId3" Type="http://schemas.openxmlformats.org/officeDocument/2006/relationships/hyperlink" Target="https://jetbrains.com/" TargetMode="External"/><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hyperlink" Target="https://www.linkedin.com/in/lennilobel/" TargetMode="External"/><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11.jpg"/></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4.xml"/><Relationship Id="rId5" Type="http://schemas.openxmlformats.org/officeDocument/2006/relationships/image" Target="../media/image15.png"/><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diagramLayout" Target="../diagrams/layout1.xml"/><Relationship Id="rId7" Type="http://schemas.openxmlformats.org/officeDocument/2006/relationships/diagramData" Target="../diagrams/data2.xml"/><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s>
</file>

<file path=ppt/slides/_rels/slide3.xml.rels><?xml version="1.0" encoding="UTF-8" standalone="yes"?>
<Relationships xmlns="http://schemas.openxmlformats.org/package/2006/relationships"><Relationship Id="rId8" Type="http://schemas.openxmlformats.org/officeDocument/2006/relationships/hyperlink" Target="https://bit.ly/3gwycBU" TargetMode="External"/><Relationship Id="rId3" Type="http://schemas.openxmlformats.org/officeDocument/2006/relationships/hyperlink" Target="https://twitter.com/NYCDotNetDevs" TargetMode="External"/><Relationship Id="rId7" Type="http://schemas.openxmlformats.org/officeDocument/2006/relationships/hyperlink" Target="https://bit.ly/3gFQdwz" TargetMode="External"/><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hyperlink" Target="https://bit.ly/3gIRDX6" TargetMode="External"/><Relationship Id="rId5" Type="http://schemas.openxmlformats.org/officeDocument/2006/relationships/hyperlink" Target="https://bit.ly/3vvtSqV" TargetMode="External"/><Relationship Id="rId4" Type="http://schemas.openxmlformats.org/officeDocument/2006/relationships/hyperlink" Target="https://bit.ly/2SFJY3C" TargetMode="External"/><Relationship Id="rId9" Type="http://schemas.openxmlformats.org/officeDocument/2006/relationships/hyperlink" Target="https://bit.ly/3cQAauG" TargetMode="External"/></Relationships>
</file>

<file path=ppt/slides/_rels/slide4.xml.rels><?xml version="1.0" encoding="UTF-8" standalone="yes"?>
<Relationships xmlns="http://schemas.openxmlformats.org/package/2006/relationships"><Relationship Id="rId3" Type="http://schemas.openxmlformats.org/officeDocument/2006/relationships/hyperlink" Target="https://www.meetup.com/nycmobiledev/" TargetMode="External"/><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hyperlink" Target="https://www.meetup.com/NycPowershellMeetup/"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s://dotnetfoundation.org/community/virtual-user-group" TargetMode="External"/><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hyperlink" Target="mailto:erik@nycdotnetdevs.com" TargetMode="External"/><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hyperlink" Target="https://twitter.com/NYCDotNetDevs" TargetMode="External"/><Relationship Id="rId4" Type="http://schemas.openxmlformats.org/officeDocument/2006/relationships/hyperlink" Target="mailto:brian@nycdotnetdevs.com" TargetMode="Externa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hyperlink" Target="http://microsoftreactor.com/" TargetMode="External"/><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7.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7000" b="-17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54862975"/>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Sponsors</a:t>
            </a:r>
          </a:p>
        </p:txBody>
      </p:sp>
      <p:sp>
        <p:nvSpPr>
          <p:cNvPr id="3" name="Content Placeholder 2"/>
          <p:cNvSpPr>
            <a:spLocks noGrp="1"/>
          </p:cNvSpPr>
          <p:nvPr>
            <p:ph sz="quarter" idx="10"/>
          </p:nvPr>
        </p:nvSpPr>
        <p:spPr/>
        <p:txBody>
          <a:bodyPr vert="horz" lIns="91440" tIns="45720" rIns="91440" bIns="45720" rtlCol="0" anchor="t">
            <a:normAutofit/>
          </a:bodyPr>
          <a:lstStyle/>
          <a:p>
            <a:pPr marL="0" indent="0">
              <a:buNone/>
            </a:pPr>
            <a:r>
              <a:rPr lang="en-US" dirty="0" err="1">
                <a:solidFill>
                  <a:schemeClr val="tx1"/>
                </a:solidFill>
              </a:rPr>
              <a:t>PostSharp</a:t>
            </a:r>
            <a:br>
              <a:rPr lang="en-US" dirty="0">
                <a:solidFill>
                  <a:schemeClr val="tx1"/>
                </a:solidFill>
              </a:rPr>
            </a:br>
            <a:r>
              <a:rPr lang="en-US" dirty="0">
                <a:solidFill>
                  <a:schemeClr val="tx1"/>
                </a:solidFill>
                <a:hlinkClick r:id="rId3"/>
              </a:rPr>
              <a:t>http://www.postsharp.net/</a:t>
            </a:r>
            <a:endParaRPr lang="en-US" dirty="0">
              <a:solidFill>
                <a:schemeClr val="tx1"/>
              </a:solidFill>
            </a:endParaRPr>
          </a:p>
          <a:p>
            <a:pPr marL="0" indent="0">
              <a:buNone/>
            </a:pPr>
            <a:endParaRPr lang="en-US" dirty="0">
              <a:solidFill>
                <a:schemeClr val="tx1"/>
              </a:solidFill>
            </a:endParaRPr>
          </a:p>
          <a:p>
            <a:pPr marL="0" indent="0">
              <a:buNone/>
            </a:pPr>
            <a:r>
              <a:rPr lang="en-US" dirty="0" err="1">
                <a:solidFill>
                  <a:schemeClr val="tx1"/>
                </a:solidFill>
              </a:rPr>
              <a:t>PostSharp</a:t>
            </a:r>
            <a:r>
              <a:rPr lang="en-US" dirty="0">
                <a:solidFill>
                  <a:schemeClr val="tx1"/>
                </a:solidFill>
              </a:rPr>
              <a:t> is a compiler extension that adds support for patterns to C# and VB. If you’re tired of writing repetitive code, you may want to check it out. It can help you add logging, caching or </a:t>
            </a:r>
            <a:r>
              <a:rPr lang="en-US" dirty="0" err="1">
                <a:solidFill>
                  <a:schemeClr val="tx1"/>
                </a:solidFill>
              </a:rPr>
              <a:t>INotifyPropertyChanged</a:t>
            </a:r>
            <a:r>
              <a:rPr lang="en-US" dirty="0">
                <a:solidFill>
                  <a:schemeClr val="tx1"/>
                </a:solidFill>
              </a:rPr>
              <a:t> to your codebase without boilerplate, or solve multithreading issues. </a:t>
            </a:r>
          </a:p>
        </p:txBody>
      </p:sp>
      <p:pic>
        <p:nvPicPr>
          <p:cNvPr id="5" name="Picture 4">
            <a:extLst>
              <a:ext uri="{FF2B5EF4-FFF2-40B4-BE49-F238E27FC236}">
                <a16:creationId xmlns:a16="http://schemas.microsoft.com/office/drawing/2014/main" id="{CC33AD01-A5CB-4330-98C2-0F096B7AA47A}"/>
              </a:ext>
            </a:extLst>
          </p:cNvPr>
          <p:cNvPicPr>
            <a:picLocks noChangeAspect="1"/>
          </p:cNvPicPr>
          <p:nvPr/>
        </p:nvPicPr>
        <p:blipFill>
          <a:blip r:embed="rId4"/>
          <a:stretch>
            <a:fillRect/>
          </a:stretch>
        </p:blipFill>
        <p:spPr>
          <a:xfrm>
            <a:off x="6607277" y="1824079"/>
            <a:ext cx="4121709" cy="799735"/>
          </a:xfrm>
          <a:prstGeom prst="rect">
            <a:avLst/>
          </a:prstGeom>
        </p:spPr>
      </p:pic>
    </p:spTree>
    <p:extLst>
      <p:ext uri="{BB962C8B-B14F-4D97-AF65-F5344CB8AC3E}">
        <p14:creationId xmlns:p14="http://schemas.microsoft.com/office/powerpoint/2010/main" val="9146562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Sponsors</a:t>
            </a:r>
          </a:p>
        </p:txBody>
      </p:sp>
      <p:sp>
        <p:nvSpPr>
          <p:cNvPr id="3" name="Content Placeholder 2"/>
          <p:cNvSpPr>
            <a:spLocks noGrp="1"/>
          </p:cNvSpPr>
          <p:nvPr>
            <p:ph sz="quarter" idx="10"/>
          </p:nvPr>
        </p:nvSpPr>
        <p:spPr/>
        <p:txBody>
          <a:bodyPr vert="horz" lIns="91440" tIns="45720" rIns="91440" bIns="45720" rtlCol="0" anchor="t">
            <a:normAutofit/>
          </a:bodyPr>
          <a:lstStyle/>
          <a:p>
            <a:pPr marL="0" indent="0">
              <a:buNone/>
            </a:pPr>
            <a:r>
              <a:rPr lang="en-US" dirty="0" err="1">
                <a:solidFill>
                  <a:schemeClr val="tx1"/>
                </a:solidFill>
              </a:rPr>
              <a:t>RevDeBug</a:t>
            </a:r>
            <a:br>
              <a:rPr lang="en-US" dirty="0">
                <a:solidFill>
                  <a:schemeClr val="tx1"/>
                </a:solidFill>
              </a:rPr>
            </a:br>
            <a:r>
              <a:rPr lang="en-US" dirty="0">
                <a:solidFill>
                  <a:schemeClr val="tx1"/>
                </a:solidFill>
                <a:hlinkClick r:id="rId3"/>
              </a:rPr>
              <a:t>https://revdebug.com</a:t>
            </a:r>
            <a:br>
              <a:rPr lang="en-US" dirty="0">
                <a:solidFill>
                  <a:schemeClr val="tx1"/>
                </a:solidFill>
              </a:rPr>
            </a:br>
            <a:endParaRPr lang="en-US" dirty="0">
              <a:solidFill>
                <a:schemeClr val="tx1"/>
              </a:solidFill>
            </a:endParaRPr>
          </a:p>
          <a:p>
            <a:pPr marL="0" indent="0">
              <a:buNone/>
            </a:pPr>
            <a:r>
              <a:rPr lang="en-US" dirty="0" err="1">
                <a:solidFill>
                  <a:schemeClr val="tx1"/>
                </a:solidFill>
              </a:rPr>
              <a:t>RevDeBug</a:t>
            </a:r>
            <a:r>
              <a:rPr lang="en-US" dirty="0">
                <a:solidFill>
                  <a:schemeClr val="tx1"/>
                </a:solidFill>
              </a:rPr>
              <a:t> allows you to inspect past application state and performance profile, even directly from production environments. Trace the root cause of bugs in a matter of seconds, saving your developers' time and sanity.</a:t>
            </a:r>
          </a:p>
        </p:txBody>
      </p:sp>
      <p:pic>
        <p:nvPicPr>
          <p:cNvPr id="5" name="Picture 4">
            <a:extLst>
              <a:ext uri="{FF2B5EF4-FFF2-40B4-BE49-F238E27FC236}">
                <a16:creationId xmlns:a16="http://schemas.microsoft.com/office/drawing/2014/main" id="{CC33AD01-A5CB-4330-98C2-0F096B7AA47A}"/>
              </a:ext>
            </a:extLst>
          </p:cNvPr>
          <p:cNvPicPr>
            <a:picLocks noChangeAspect="1"/>
          </p:cNvPicPr>
          <p:nvPr/>
        </p:nvPicPr>
        <p:blipFill>
          <a:blip r:embed="rId4"/>
          <a:stretch>
            <a:fillRect/>
          </a:stretch>
        </p:blipFill>
        <p:spPr>
          <a:xfrm>
            <a:off x="6607277" y="1859596"/>
            <a:ext cx="4121709" cy="702564"/>
          </a:xfrm>
          <a:prstGeom prst="rect">
            <a:avLst/>
          </a:prstGeom>
        </p:spPr>
      </p:pic>
    </p:spTree>
    <p:extLst>
      <p:ext uri="{BB962C8B-B14F-4D97-AF65-F5344CB8AC3E}">
        <p14:creationId xmlns:p14="http://schemas.microsoft.com/office/powerpoint/2010/main" val="1919781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Sponsors</a:t>
            </a:r>
          </a:p>
        </p:txBody>
      </p:sp>
      <p:sp>
        <p:nvSpPr>
          <p:cNvPr id="3" name="Content Placeholder 2"/>
          <p:cNvSpPr>
            <a:spLocks noGrp="1"/>
          </p:cNvSpPr>
          <p:nvPr>
            <p:ph sz="quarter" idx="10"/>
          </p:nvPr>
        </p:nvSpPr>
        <p:spPr>
          <a:xfrm>
            <a:off x="838199" y="1828799"/>
            <a:ext cx="7084723" cy="4352544"/>
          </a:xfrm>
        </p:spPr>
        <p:txBody>
          <a:bodyPr vert="horz" lIns="91440" tIns="45720" rIns="91440" bIns="45720" rtlCol="0">
            <a:normAutofit/>
          </a:bodyPr>
          <a:lstStyle/>
          <a:p>
            <a:pPr marL="0" indent="0">
              <a:buNone/>
            </a:pPr>
            <a:r>
              <a:rPr lang="en-US" dirty="0">
                <a:gradFill>
                  <a:gsLst>
                    <a:gs pos="34000">
                      <a:schemeClr val="tx1">
                        <a:lumMod val="93000"/>
                      </a:schemeClr>
                    </a:gs>
                    <a:gs pos="0">
                      <a:schemeClr val="bg1">
                        <a:lumMod val="25000"/>
                        <a:lumOff val="75000"/>
                      </a:schemeClr>
                    </a:gs>
                    <a:gs pos="100000">
                      <a:schemeClr val="tx1"/>
                    </a:gs>
                  </a:gsLst>
                  <a:lin ang="4800000" scaled="0"/>
                </a:gradFill>
              </a:rPr>
              <a:t>JetBrains</a:t>
            </a:r>
            <a:br>
              <a:rPr lang="en-US" dirty="0">
                <a:gradFill>
                  <a:gsLst>
                    <a:gs pos="34000">
                      <a:schemeClr val="tx1">
                        <a:lumMod val="93000"/>
                      </a:schemeClr>
                    </a:gs>
                    <a:gs pos="0">
                      <a:schemeClr val="bg1">
                        <a:lumMod val="25000"/>
                        <a:lumOff val="75000"/>
                      </a:schemeClr>
                    </a:gs>
                    <a:gs pos="100000">
                      <a:schemeClr val="tx1"/>
                    </a:gs>
                  </a:gsLst>
                  <a:lin ang="4800000" scaled="0"/>
                </a:gradFill>
              </a:rPr>
            </a:br>
            <a:r>
              <a:rPr lang="en-US" dirty="0">
                <a:gradFill>
                  <a:gsLst>
                    <a:gs pos="34000">
                      <a:schemeClr val="tx1">
                        <a:lumMod val="93000"/>
                      </a:schemeClr>
                    </a:gs>
                    <a:gs pos="0">
                      <a:schemeClr val="bg1">
                        <a:lumMod val="25000"/>
                        <a:lumOff val="75000"/>
                      </a:schemeClr>
                    </a:gs>
                    <a:gs pos="100000">
                      <a:schemeClr val="tx1"/>
                    </a:gs>
                  </a:gsLst>
                  <a:lin ang="4800000" scaled="0"/>
                </a:gradFill>
                <a:hlinkClick r:id="rId3"/>
              </a:rPr>
              <a:t>https://jetbrains.com</a:t>
            </a:r>
            <a:endParaRPr lang="en-US" dirty="0">
              <a:gradFill>
                <a:gsLst>
                  <a:gs pos="34000">
                    <a:schemeClr val="tx1">
                      <a:lumMod val="93000"/>
                    </a:schemeClr>
                  </a:gs>
                  <a:gs pos="0">
                    <a:schemeClr val="bg1">
                      <a:lumMod val="25000"/>
                      <a:lumOff val="75000"/>
                    </a:schemeClr>
                  </a:gs>
                  <a:gs pos="100000">
                    <a:schemeClr val="tx1"/>
                  </a:gs>
                </a:gsLst>
                <a:lin ang="4800000" scaled="0"/>
              </a:gradFill>
            </a:endParaRPr>
          </a:p>
          <a:p>
            <a:pPr marL="0" indent="0">
              <a:buNone/>
            </a:pPr>
            <a:br>
              <a:rPr lang="en-US" dirty="0">
                <a:gradFill>
                  <a:gsLst>
                    <a:gs pos="34000">
                      <a:schemeClr val="tx1">
                        <a:lumMod val="93000"/>
                      </a:schemeClr>
                    </a:gs>
                    <a:gs pos="0">
                      <a:schemeClr val="bg1">
                        <a:lumMod val="25000"/>
                        <a:lumOff val="75000"/>
                      </a:schemeClr>
                    </a:gs>
                    <a:gs pos="100000">
                      <a:schemeClr val="tx1"/>
                    </a:gs>
                  </a:gsLst>
                  <a:lin ang="4800000" scaled="0"/>
                </a:gradFill>
              </a:rPr>
            </a:br>
            <a:r>
              <a:rPr lang="en-US" dirty="0">
                <a:solidFill>
                  <a:schemeClr val="tx1"/>
                </a:solidFill>
              </a:rPr>
              <a:t>For over 15 years, JetBrains has strived to make the strongest, most effective developer tools on earth. By automating routine checks and corrections, JetBrains tools speed up production, freeing developers to grow, discover and create.</a:t>
            </a:r>
          </a:p>
        </p:txBody>
      </p:sp>
      <p:pic>
        <p:nvPicPr>
          <p:cNvPr id="5" name="Picture 4">
            <a:extLst>
              <a:ext uri="{FF2B5EF4-FFF2-40B4-BE49-F238E27FC236}">
                <a16:creationId xmlns:a16="http://schemas.microsoft.com/office/drawing/2014/main" id="{CC33AD01-A5CB-4330-98C2-0F096B7AA47A}"/>
              </a:ext>
            </a:extLst>
          </p:cNvPr>
          <p:cNvPicPr>
            <a:picLocks noChangeAspect="1"/>
          </p:cNvPicPr>
          <p:nvPr/>
        </p:nvPicPr>
        <p:blipFill>
          <a:blip r:embed="rId4"/>
          <a:stretch/>
        </p:blipFill>
        <p:spPr>
          <a:xfrm>
            <a:off x="7922922" y="1924505"/>
            <a:ext cx="3135218" cy="3398611"/>
          </a:xfrm>
          <a:prstGeom prst="rect">
            <a:avLst/>
          </a:prstGeom>
        </p:spPr>
      </p:pic>
    </p:spTree>
    <p:extLst>
      <p:ext uri="{BB962C8B-B14F-4D97-AF65-F5344CB8AC3E}">
        <p14:creationId xmlns:p14="http://schemas.microsoft.com/office/powerpoint/2010/main" val="32449494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After Meeting Raffle</a:t>
            </a:r>
          </a:p>
        </p:txBody>
      </p:sp>
      <p:sp>
        <p:nvSpPr>
          <p:cNvPr id="3" name="Content Placeholder 2"/>
          <p:cNvSpPr>
            <a:spLocks noGrp="1"/>
          </p:cNvSpPr>
          <p:nvPr>
            <p:ph sz="quarter" idx="10"/>
          </p:nvPr>
        </p:nvSpPr>
        <p:spPr>
          <a:xfrm>
            <a:off x="838199" y="1828799"/>
            <a:ext cx="7084723" cy="4352544"/>
          </a:xfrm>
        </p:spPr>
        <p:txBody>
          <a:bodyPr vert="horz" lIns="91440" tIns="45720" rIns="91440" bIns="45720" rtlCol="0">
            <a:normAutofit/>
          </a:bodyPr>
          <a:lstStyle/>
          <a:p>
            <a:pPr marL="0" indent="0">
              <a:buNone/>
            </a:pPr>
            <a:endParaRPr lang="en-US" dirty="0"/>
          </a:p>
          <a:p>
            <a:pPr marL="0" indent="0">
              <a:buNone/>
            </a:pPr>
            <a:endParaRPr lang="en-US" dirty="0"/>
          </a:p>
          <a:p>
            <a:pPr marL="0" indent="0">
              <a:buNone/>
            </a:pPr>
            <a:r>
              <a:rPr lang="en-US" dirty="0"/>
              <a:t>We have a 2 JetBrains licenses to be given away at the end of the meeting so stick around!</a:t>
            </a:r>
          </a:p>
        </p:txBody>
      </p:sp>
      <p:pic>
        <p:nvPicPr>
          <p:cNvPr id="5" name="Picture 4">
            <a:extLst>
              <a:ext uri="{FF2B5EF4-FFF2-40B4-BE49-F238E27FC236}">
                <a16:creationId xmlns:a16="http://schemas.microsoft.com/office/drawing/2014/main" id="{CC33AD01-A5CB-4330-98C2-0F096B7AA47A}"/>
              </a:ext>
            </a:extLst>
          </p:cNvPr>
          <p:cNvPicPr>
            <a:picLocks noChangeAspect="1"/>
          </p:cNvPicPr>
          <p:nvPr/>
        </p:nvPicPr>
        <p:blipFill>
          <a:blip r:embed="rId3"/>
          <a:stretch/>
        </p:blipFill>
        <p:spPr>
          <a:xfrm>
            <a:off x="7922922" y="1924505"/>
            <a:ext cx="3135218" cy="3398611"/>
          </a:xfrm>
          <a:prstGeom prst="rect">
            <a:avLst/>
          </a:prstGeom>
        </p:spPr>
      </p:pic>
    </p:spTree>
    <p:extLst>
      <p:ext uri="{BB962C8B-B14F-4D97-AF65-F5344CB8AC3E}">
        <p14:creationId xmlns:p14="http://schemas.microsoft.com/office/powerpoint/2010/main" val="8902680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Leonard Lobel</a:t>
            </a:r>
          </a:p>
        </p:txBody>
      </p:sp>
      <p:sp>
        <p:nvSpPr>
          <p:cNvPr id="3" name="Content Placeholder 2"/>
          <p:cNvSpPr>
            <a:spLocks noGrp="1"/>
          </p:cNvSpPr>
          <p:nvPr>
            <p:ph sz="quarter" idx="10"/>
          </p:nvPr>
        </p:nvSpPr>
        <p:spPr/>
        <p:txBody>
          <a:bodyPr vert="horz" lIns="91440" tIns="45720" rIns="91440" bIns="45720" rtlCol="0" anchor="t">
            <a:normAutofit/>
          </a:bodyPr>
          <a:lstStyle/>
          <a:p>
            <a:r>
              <a:rPr lang="en-US" dirty="0">
                <a:hlinkClick r:id="rId3"/>
              </a:rPr>
              <a:t>https://www.linkedin.com/in/lennilobel/</a:t>
            </a:r>
            <a:endParaRPr lang="en-US" dirty="0"/>
          </a:p>
          <a:p>
            <a:r>
              <a:rPr lang="en-US" dirty="0"/>
              <a:t>Microsoft MVP</a:t>
            </a:r>
          </a:p>
          <a:p>
            <a:r>
              <a:rPr lang="en-US" dirty="0"/>
              <a:t>Pluralsight Author</a:t>
            </a:r>
            <a:endParaRPr lang="en-US" dirty="0">
              <a:solidFill>
                <a:srgbClr val="FFFFFF"/>
              </a:solidFill>
              <a:latin typeface="Corbel"/>
            </a:endParaRPr>
          </a:p>
          <a:p>
            <a:endParaRPr lang="en-US" dirty="0">
              <a:solidFill>
                <a:srgbClr val="FFFFFF"/>
              </a:solidFill>
              <a:latin typeface="Corbel"/>
            </a:endParaRPr>
          </a:p>
        </p:txBody>
      </p:sp>
      <p:pic>
        <p:nvPicPr>
          <p:cNvPr id="4" name="Picture 3"/>
          <p:cNvPicPr>
            <a:picLocks noChangeAspect="1"/>
          </p:cNvPicPr>
          <p:nvPr/>
        </p:nvPicPr>
        <p:blipFill>
          <a:blip r:embed="rId4"/>
          <a:srcRect/>
          <a:stretch/>
        </p:blipFill>
        <p:spPr>
          <a:xfrm>
            <a:off x="8621305" y="1815568"/>
            <a:ext cx="2676195" cy="2676195"/>
          </a:xfrm>
          <a:prstGeom prst="rect">
            <a:avLst/>
          </a:prstGeom>
        </p:spPr>
      </p:pic>
    </p:spTree>
    <p:extLst>
      <p:ext uri="{BB962C8B-B14F-4D97-AF65-F5344CB8AC3E}">
        <p14:creationId xmlns:p14="http://schemas.microsoft.com/office/powerpoint/2010/main" val="4196788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6" name="TextBox 15">
            <a:extLst>
              <a:ext uri="{FF2B5EF4-FFF2-40B4-BE49-F238E27FC236}">
                <a16:creationId xmlns:a16="http://schemas.microsoft.com/office/drawing/2014/main" id="{E0C90E12-979A-4722-AA9D-98FE67A0814A}"/>
              </a:ext>
            </a:extLst>
          </p:cNvPr>
          <p:cNvSpPr txBox="1"/>
          <p:nvPr/>
        </p:nvSpPr>
        <p:spPr>
          <a:xfrm>
            <a:off x="238125" y="396931"/>
            <a:ext cx="6457950" cy="1015663"/>
          </a:xfrm>
          <a:prstGeom prst="rect">
            <a:avLst/>
          </a:prstGeom>
          <a:noFill/>
        </p:spPr>
        <p:txBody>
          <a:bodyPr wrap="square" rtlCol="0">
            <a:spAutoFit/>
          </a:bodyPr>
          <a:lstStyle/>
          <a:p>
            <a:r>
              <a:rPr lang="en-US" sz="6000" dirty="0">
                <a:solidFill>
                  <a:schemeClr val="bg1"/>
                </a:solidFill>
                <a:latin typeface="Segoe UI Semibold" panose="020B0702040204020203" pitchFamily="34" charset="0"/>
                <a:cs typeface="Segoe UI Semibold" panose="020B0702040204020203" pitchFamily="34" charset="0"/>
              </a:rPr>
              <a:t>Reactor NYC</a:t>
            </a:r>
          </a:p>
        </p:txBody>
      </p:sp>
      <p:sp>
        <p:nvSpPr>
          <p:cNvPr id="17" name="TextBox 16">
            <a:extLst>
              <a:ext uri="{FF2B5EF4-FFF2-40B4-BE49-F238E27FC236}">
                <a16:creationId xmlns:a16="http://schemas.microsoft.com/office/drawing/2014/main" id="{EAA8ACDC-ABC0-496E-8661-62A638F9D539}"/>
              </a:ext>
            </a:extLst>
          </p:cNvPr>
          <p:cNvSpPr txBox="1"/>
          <p:nvPr/>
        </p:nvSpPr>
        <p:spPr>
          <a:xfrm>
            <a:off x="238125" y="1488794"/>
            <a:ext cx="3673475" cy="1077218"/>
          </a:xfrm>
          <a:prstGeom prst="rect">
            <a:avLst/>
          </a:prstGeom>
          <a:noFill/>
        </p:spPr>
        <p:txBody>
          <a:bodyPr wrap="square" rtlCol="0">
            <a:spAutoFit/>
          </a:bodyPr>
          <a:lstStyle/>
          <a:p>
            <a:r>
              <a:rPr lang="en-US" sz="3200" dirty="0">
                <a:solidFill>
                  <a:schemeClr val="bg1"/>
                </a:solidFill>
                <a:latin typeface="Segoe UI Semibold" panose="020B0702040204020203" pitchFamily="34" charset="0"/>
                <a:cs typeface="Segoe UI Semibold" panose="020B0702040204020203" pitchFamily="34" charset="0"/>
              </a:rPr>
              <a:t>@</a:t>
            </a:r>
            <a:r>
              <a:rPr lang="en-US" sz="3200" dirty="0" err="1">
                <a:solidFill>
                  <a:schemeClr val="bg1"/>
                </a:solidFill>
                <a:latin typeface="Segoe UI Semibold" panose="020B0702040204020203" pitchFamily="34" charset="0"/>
                <a:cs typeface="Segoe UI Semibold" panose="020B0702040204020203" pitchFamily="34" charset="0"/>
              </a:rPr>
              <a:t>MSFTReactor</a:t>
            </a:r>
            <a:endParaRPr lang="en-US" sz="3200" dirty="0">
              <a:solidFill>
                <a:schemeClr val="bg1"/>
              </a:solidFill>
              <a:latin typeface="Segoe UI Semibold" panose="020B0702040204020203" pitchFamily="34" charset="0"/>
              <a:cs typeface="Segoe UI Semibold" panose="020B0702040204020203" pitchFamily="34" charset="0"/>
            </a:endParaRPr>
          </a:p>
          <a:p>
            <a:r>
              <a:rPr lang="en-US" sz="3200" dirty="0">
                <a:solidFill>
                  <a:schemeClr val="bg1"/>
                </a:solidFill>
                <a:latin typeface="Segoe UI Semibold" panose="020B0702040204020203" pitchFamily="34" charset="0"/>
                <a:cs typeface="Segoe UI Semibold" panose="020B0702040204020203" pitchFamily="34" charset="0"/>
              </a:rPr>
              <a:t>#</a:t>
            </a:r>
            <a:r>
              <a:rPr lang="en-US" sz="3200" dirty="0" err="1">
                <a:solidFill>
                  <a:schemeClr val="bg1"/>
                </a:solidFill>
                <a:latin typeface="Segoe UI Semibold" panose="020B0702040204020203" pitchFamily="34" charset="0"/>
                <a:cs typeface="Segoe UI Semibold" panose="020B0702040204020203" pitchFamily="34" charset="0"/>
              </a:rPr>
              <a:t>ReactorNYC</a:t>
            </a:r>
            <a:endParaRPr lang="en-US" sz="3200" dirty="0">
              <a:solidFill>
                <a:schemeClr val="bg1"/>
              </a:solidFill>
              <a:latin typeface="Segoe UI Semibold" panose="020B0702040204020203" pitchFamily="34" charset="0"/>
              <a:cs typeface="Segoe UI Semibold" panose="020B0702040204020203" pitchFamily="34" charset="0"/>
            </a:endParaRPr>
          </a:p>
        </p:txBody>
      </p:sp>
      <p:sp>
        <p:nvSpPr>
          <p:cNvPr id="18" name="Rectangle 17">
            <a:extLst>
              <a:ext uri="{FF2B5EF4-FFF2-40B4-BE49-F238E27FC236}">
                <a16:creationId xmlns:a16="http://schemas.microsoft.com/office/drawing/2014/main" id="{5108636E-0C6B-49E5-BE2D-2B6FDCD5AEA6}"/>
              </a:ext>
            </a:extLst>
          </p:cNvPr>
          <p:cNvSpPr/>
          <p:nvPr/>
        </p:nvSpPr>
        <p:spPr>
          <a:xfrm>
            <a:off x="5795963" y="1356367"/>
            <a:ext cx="6096000" cy="769441"/>
          </a:xfrm>
          <a:prstGeom prst="rect">
            <a:avLst/>
          </a:prstGeom>
        </p:spPr>
        <p:txBody>
          <a:bodyPr>
            <a:spAutoFit/>
          </a:bodyPr>
          <a:lstStyle/>
          <a:p>
            <a:pPr lvl="0" algn="ctr" defTabSz="914400" eaLnBrk="0" fontAlgn="base" hangingPunct="0">
              <a:spcBef>
                <a:spcPct val="0"/>
              </a:spcBef>
              <a:spcAft>
                <a:spcPct val="0"/>
              </a:spcAft>
            </a:pPr>
            <a:r>
              <a:rPr lang="en-US" altLang="en-US" sz="4400" b="1" dirty="0">
                <a:solidFill>
                  <a:srgbClr val="00ABEC"/>
                </a:solidFill>
                <a:latin typeface="Segoe UI Semilight" panose="020B0402040204020203" pitchFamily="34" charset="0"/>
                <a:cs typeface="Segoe UI Semilight" panose="020B0402040204020203" pitchFamily="34" charset="0"/>
              </a:rPr>
              <a:t>How was your Meeting?</a:t>
            </a:r>
          </a:p>
        </p:txBody>
      </p:sp>
      <p:pic>
        <p:nvPicPr>
          <p:cNvPr id="19" name="Picture 18"/>
          <p:cNvPicPr>
            <a:picLocks noChangeAspect="1"/>
          </p:cNvPicPr>
          <p:nvPr/>
        </p:nvPicPr>
        <p:blipFill>
          <a:blip r:embed="rId3"/>
          <a:stretch>
            <a:fillRect/>
          </a:stretch>
        </p:blipFill>
        <p:spPr>
          <a:xfrm>
            <a:off x="4774299" y="2125808"/>
            <a:ext cx="7417701" cy="1718027"/>
          </a:xfrm>
          <a:prstGeom prst="rect">
            <a:avLst/>
          </a:prstGeom>
        </p:spPr>
      </p:pic>
    </p:spTree>
    <p:extLst>
      <p:ext uri="{BB962C8B-B14F-4D97-AF65-F5344CB8AC3E}">
        <p14:creationId xmlns:p14="http://schemas.microsoft.com/office/powerpoint/2010/main" val="22830903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TextBox 2">
            <a:extLst>
              <a:ext uri="{FF2B5EF4-FFF2-40B4-BE49-F238E27FC236}">
                <a16:creationId xmlns:a16="http://schemas.microsoft.com/office/drawing/2014/main" id="{E0C90E12-979A-4722-AA9D-98FE67A0814A}"/>
              </a:ext>
            </a:extLst>
          </p:cNvPr>
          <p:cNvSpPr txBox="1"/>
          <p:nvPr/>
        </p:nvSpPr>
        <p:spPr>
          <a:xfrm>
            <a:off x="238125" y="396931"/>
            <a:ext cx="6457950" cy="1015663"/>
          </a:xfrm>
          <a:prstGeom prst="rect">
            <a:avLst/>
          </a:prstGeom>
          <a:noFill/>
        </p:spPr>
        <p:txBody>
          <a:bodyPr wrap="square" rtlCol="0">
            <a:spAutoFit/>
          </a:bodyPr>
          <a:lstStyle/>
          <a:p>
            <a:r>
              <a:rPr lang="en-US" sz="6000" dirty="0">
                <a:solidFill>
                  <a:schemeClr val="bg1"/>
                </a:solidFill>
                <a:latin typeface="Segoe UI Semibold" panose="020B0702040204020203" pitchFamily="34" charset="0"/>
                <a:cs typeface="Segoe UI Semibold" panose="020B0702040204020203" pitchFamily="34" charset="0"/>
              </a:rPr>
              <a:t>Reactor NYC</a:t>
            </a:r>
          </a:p>
        </p:txBody>
      </p:sp>
      <p:sp>
        <p:nvSpPr>
          <p:cNvPr id="4" name="TextBox 3">
            <a:extLst>
              <a:ext uri="{FF2B5EF4-FFF2-40B4-BE49-F238E27FC236}">
                <a16:creationId xmlns:a16="http://schemas.microsoft.com/office/drawing/2014/main" id="{EAA8ACDC-ABC0-496E-8661-62A638F9D539}"/>
              </a:ext>
            </a:extLst>
          </p:cNvPr>
          <p:cNvSpPr txBox="1"/>
          <p:nvPr/>
        </p:nvSpPr>
        <p:spPr>
          <a:xfrm>
            <a:off x="238125" y="1488794"/>
            <a:ext cx="3673475" cy="1077218"/>
          </a:xfrm>
          <a:prstGeom prst="rect">
            <a:avLst/>
          </a:prstGeom>
          <a:noFill/>
        </p:spPr>
        <p:txBody>
          <a:bodyPr wrap="square" rtlCol="0">
            <a:spAutoFit/>
          </a:bodyPr>
          <a:lstStyle/>
          <a:p>
            <a:r>
              <a:rPr lang="en-US" sz="3200" dirty="0">
                <a:solidFill>
                  <a:schemeClr val="bg1"/>
                </a:solidFill>
                <a:latin typeface="Segoe UI Semibold" panose="020B0702040204020203" pitchFamily="34" charset="0"/>
                <a:cs typeface="Segoe UI Semibold" panose="020B0702040204020203" pitchFamily="34" charset="0"/>
              </a:rPr>
              <a:t>@</a:t>
            </a:r>
            <a:r>
              <a:rPr lang="en-US" sz="3200" dirty="0" err="1">
                <a:solidFill>
                  <a:schemeClr val="bg1"/>
                </a:solidFill>
                <a:latin typeface="Segoe UI Semibold" panose="020B0702040204020203" pitchFamily="34" charset="0"/>
                <a:cs typeface="Segoe UI Semibold" panose="020B0702040204020203" pitchFamily="34" charset="0"/>
              </a:rPr>
              <a:t>MSFTReactor</a:t>
            </a:r>
            <a:endParaRPr lang="en-US" sz="3200" dirty="0">
              <a:solidFill>
                <a:schemeClr val="bg1"/>
              </a:solidFill>
              <a:latin typeface="Segoe UI Semibold" panose="020B0702040204020203" pitchFamily="34" charset="0"/>
              <a:cs typeface="Segoe UI Semibold" panose="020B0702040204020203" pitchFamily="34" charset="0"/>
            </a:endParaRPr>
          </a:p>
          <a:p>
            <a:r>
              <a:rPr lang="en-US" sz="3200" dirty="0">
                <a:solidFill>
                  <a:schemeClr val="bg1"/>
                </a:solidFill>
                <a:latin typeface="Segoe UI Semibold" panose="020B0702040204020203" pitchFamily="34" charset="0"/>
                <a:cs typeface="Segoe UI Semibold" panose="020B0702040204020203" pitchFamily="34" charset="0"/>
              </a:rPr>
              <a:t>#</a:t>
            </a:r>
            <a:r>
              <a:rPr lang="en-US" sz="3200" dirty="0" err="1">
                <a:solidFill>
                  <a:schemeClr val="bg1"/>
                </a:solidFill>
                <a:latin typeface="Segoe UI Semibold" panose="020B0702040204020203" pitchFamily="34" charset="0"/>
                <a:cs typeface="Segoe UI Semibold" panose="020B0702040204020203" pitchFamily="34" charset="0"/>
              </a:rPr>
              <a:t>ReactorNYC</a:t>
            </a:r>
            <a:endParaRPr lang="en-US" sz="3200" dirty="0">
              <a:solidFill>
                <a:schemeClr val="bg1"/>
              </a:solidFill>
              <a:latin typeface="Segoe UI Semibold" panose="020B0702040204020203" pitchFamily="34" charset="0"/>
              <a:cs typeface="Segoe UI Semibold" panose="020B0702040204020203" pitchFamily="34" charset="0"/>
            </a:endParaRPr>
          </a:p>
        </p:txBody>
      </p:sp>
      <p:pic>
        <p:nvPicPr>
          <p:cNvPr id="5" name="Picture 4">
            <a:extLst>
              <a:ext uri="{FF2B5EF4-FFF2-40B4-BE49-F238E27FC236}">
                <a16:creationId xmlns:a16="http://schemas.microsoft.com/office/drawing/2014/main" id="{13066508-B669-4CEF-8013-EFDCCE2D62C8}"/>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7214590" y="308773"/>
            <a:ext cx="3356558" cy="970046"/>
          </a:xfrm>
          <a:prstGeom prst="rect">
            <a:avLst/>
          </a:prstGeom>
        </p:spPr>
      </p:pic>
      <p:pic>
        <p:nvPicPr>
          <p:cNvPr id="6" name="Picture 5"/>
          <p:cNvPicPr>
            <a:picLocks noChangeAspect="1"/>
          </p:cNvPicPr>
          <p:nvPr/>
        </p:nvPicPr>
        <p:blipFill>
          <a:blip r:embed="rId4"/>
          <a:stretch>
            <a:fillRect/>
          </a:stretch>
        </p:blipFill>
        <p:spPr>
          <a:xfrm>
            <a:off x="5417391" y="1488794"/>
            <a:ext cx="6404255" cy="2915040"/>
          </a:xfrm>
          <a:prstGeom prst="rect">
            <a:avLst/>
          </a:prstGeom>
        </p:spPr>
      </p:pic>
      <p:grpSp>
        <p:nvGrpSpPr>
          <p:cNvPr id="7" name="Group 6">
            <a:extLst>
              <a:ext uri="{FF2B5EF4-FFF2-40B4-BE49-F238E27FC236}">
                <a16:creationId xmlns:a16="http://schemas.microsoft.com/office/drawing/2014/main" id="{43799C4A-1F4D-4319-844E-8B69C7B83EAC}"/>
              </a:ext>
            </a:extLst>
          </p:cNvPr>
          <p:cNvGrpSpPr/>
          <p:nvPr/>
        </p:nvGrpSpPr>
        <p:grpSpPr>
          <a:xfrm>
            <a:off x="-147145" y="2474393"/>
            <a:ext cx="6138042" cy="2104349"/>
            <a:chOff x="-853371" y="2758391"/>
            <a:chExt cx="6676379" cy="2104349"/>
          </a:xfrm>
        </p:grpSpPr>
        <p:grpSp>
          <p:nvGrpSpPr>
            <p:cNvPr id="8" name="Group 7">
              <a:extLst>
                <a:ext uri="{FF2B5EF4-FFF2-40B4-BE49-F238E27FC236}">
                  <a16:creationId xmlns:a16="http://schemas.microsoft.com/office/drawing/2014/main" id="{F80C6268-77A5-4986-A887-779A51F8D31C}"/>
                </a:ext>
              </a:extLst>
            </p:cNvPr>
            <p:cNvGrpSpPr/>
            <p:nvPr/>
          </p:nvGrpSpPr>
          <p:grpSpPr>
            <a:xfrm>
              <a:off x="1092609" y="2758391"/>
              <a:ext cx="4730399" cy="2038750"/>
              <a:chOff x="1006650" y="3139391"/>
              <a:chExt cx="4730399" cy="2038750"/>
            </a:xfrm>
          </p:grpSpPr>
          <p:grpSp>
            <p:nvGrpSpPr>
              <p:cNvPr id="13" name="Group 12">
                <a:extLst>
                  <a:ext uri="{FF2B5EF4-FFF2-40B4-BE49-F238E27FC236}">
                    <a16:creationId xmlns:a16="http://schemas.microsoft.com/office/drawing/2014/main" id="{09E6D6EC-5EB8-4F03-85DE-B024E7F03A75}"/>
                  </a:ext>
                </a:extLst>
              </p:cNvPr>
              <p:cNvGrpSpPr/>
              <p:nvPr/>
            </p:nvGrpSpPr>
            <p:grpSpPr>
              <a:xfrm>
                <a:off x="1006650" y="3139391"/>
                <a:ext cx="4730399" cy="2038750"/>
                <a:chOff x="5892800" y="3367991"/>
                <a:chExt cx="4730399" cy="2038750"/>
              </a:xfrm>
            </p:grpSpPr>
            <p:grpSp>
              <p:nvGrpSpPr>
                <p:cNvPr id="15" name="Group 14">
                  <a:extLst>
                    <a:ext uri="{FF2B5EF4-FFF2-40B4-BE49-F238E27FC236}">
                      <a16:creationId xmlns:a16="http://schemas.microsoft.com/office/drawing/2014/main" id="{560BF27A-E75C-416B-BC51-28CA951887FF}"/>
                    </a:ext>
                  </a:extLst>
                </p:cNvPr>
                <p:cNvGrpSpPr/>
                <p:nvPr/>
              </p:nvGrpSpPr>
              <p:grpSpPr>
                <a:xfrm>
                  <a:off x="5892800" y="3367991"/>
                  <a:ext cx="3854099" cy="2012050"/>
                  <a:chOff x="698850" y="2797763"/>
                  <a:chExt cx="3854099" cy="2012050"/>
                </a:xfrm>
              </p:grpSpPr>
              <p:pic>
                <p:nvPicPr>
                  <p:cNvPr id="17" name="Picture 16">
                    <a:extLst>
                      <a:ext uri="{FF2B5EF4-FFF2-40B4-BE49-F238E27FC236}">
                        <a16:creationId xmlns:a16="http://schemas.microsoft.com/office/drawing/2014/main" id="{08ED56AD-AF9A-4F55-8A62-D23539174078}"/>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2297125" y="2797763"/>
                    <a:ext cx="1992301" cy="1494226"/>
                  </a:xfrm>
                  <a:prstGeom prst="rect">
                    <a:avLst/>
                  </a:prstGeom>
                </p:spPr>
              </p:pic>
              <p:pic>
                <p:nvPicPr>
                  <p:cNvPr id="18" name="Picture 17">
                    <a:extLst>
                      <a:ext uri="{FF2B5EF4-FFF2-40B4-BE49-F238E27FC236}">
                        <a16:creationId xmlns:a16="http://schemas.microsoft.com/office/drawing/2014/main" id="{618579F2-0C8E-4757-932F-A52E327D2EEE}"/>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2560648" y="3227987"/>
                    <a:ext cx="1992301" cy="1494226"/>
                  </a:xfrm>
                  <a:prstGeom prst="rect">
                    <a:avLst/>
                  </a:prstGeom>
                </p:spPr>
              </p:pic>
              <p:pic>
                <p:nvPicPr>
                  <p:cNvPr id="19" name="Picture 18">
                    <a:extLst>
                      <a:ext uri="{FF2B5EF4-FFF2-40B4-BE49-F238E27FC236}">
                        <a16:creationId xmlns:a16="http://schemas.microsoft.com/office/drawing/2014/main" id="{E7523AF9-DB51-4F9C-A5F9-DD899A58B8A8}"/>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698850" y="3315587"/>
                    <a:ext cx="1992301" cy="1494226"/>
                  </a:xfrm>
                  <a:prstGeom prst="rect">
                    <a:avLst/>
                  </a:prstGeom>
                </p:spPr>
              </p:pic>
            </p:grpSp>
            <p:pic>
              <p:nvPicPr>
                <p:cNvPr id="16" name="Picture 15">
                  <a:extLst>
                    <a:ext uri="{FF2B5EF4-FFF2-40B4-BE49-F238E27FC236}">
                      <a16:creationId xmlns:a16="http://schemas.microsoft.com/office/drawing/2014/main" id="{A25B5C35-96EC-44B7-AD49-E69F8CF72F28}"/>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8630898" y="3912515"/>
                  <a:ext cx="1992301" cy="1494226"/>
                </a:xfrm>
                <a:prstGeom prst="rect">
                  <a:avLst/>
                </a:prstGeom>
              </p:spPr>
            </p:pic>
          </p:grpSp>
          <p:pic>
            <p:nvPicPr>
              <p:cNvPr id="14" name="Picture 13">
                <a:extLst>
                  <a:ext uri="{FF2B5EF4-FFF2-40B4-BE49-F238E27FC236}">
                    <a16:creationId xmlns:a16="http://schemas.microsoft.com/office/drawing/2014/main" id="{A428BD52-6048-4C48-8FB1-FEC649330993}"/>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1815947" y="3421862"/>
                <a:ext cx="1992301" cy="1494226"/>
              </a:xfrm>
              <a:prstGeom prst="rect">
                <a:avLst/>
              </a:prstGeom>
            </p:spPr>
          </p:pic>
        </p:grpSp>
        <p:pic>
          <p:nvPicPr>
            <p:cNvPr id="9" name="Picture 8">
              <a:extLst>
                <a:ext uri="{FF2B5EF4-FFF2-40B4-BE49-F238E27FC236}">
                  <a16:creationId xmlns:a16="http://schemas.microsoft.com/office/drawing/2014/main" id="{EE21887F-09BE-456D-978D-3BDCFB04F9CA}"/>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373521" y="3053992"/>
              <a:ext cx="1992301" cy="1494226"/>
            </a:xfrm>
            <a:prstGeom prst="rect">
              <a:avLst/>
            </a:prstGeom>
          </p:spPr>
        </p:pic>
        <p:pic>
          <p:nvPicPr>
            <p:cNvPr id="10" name="Picture 9">
              <a:extLst>
                <a:ext uri="{FF2B5EF4-FFF2-40B4-BE49-F238E27FC236}">
                  <a16:creationId xmlns:a16="http://schemas.microsoft.com/office/drawing/2014/main" id="{2E9732DE-0318-40CD-AE8F-937FF91B78AA}"/>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853371" y="3368514"/>
              <a:ext cx="1992301" cy="1494226"/>
            </a:xfrm>
            <a:prstGeom prst="rect">
              <a:avLst/>
            </a:prstGeom>
          </p:spPr>
        </p:pic>
        <p:pic>
          <p:nvPicPr>
            <p:cNvPr id="11" name="Picture 10">
              <a:extLst>
                <a:ext uri="{FF2B5EF4-FFF2-40B4-BE49-F238E27FC236}">
                  <a16:creationId xmlns:a16="http://schemas.microsoft.com/office/drawing/2014/main" id="{0CA04AE3-DE09-4106-9EBB-85158E956286}"/>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846040" y="3356656"/>
              <a:ext cx="1992301" cy="1494226"/>
            </a:xfrm>
            <a:prstGeom prst="rect">
              <a:avLst/>
            </a:prstGeom>
          </p:spPr>
        </p:pic>
        <p:pic>
          <p:nvPicPr>
            <p:cNvPr id="12" name="Picture 11">
              <a:extLst>
                <a:ext uri="{FF2B5EF4-FFF2-40B4-BE49-F238E27FC236}">
                  <a16:creationId xmlns:a16="http://schemas.microsoft.com/office/drawing/2014/main" id="{DC8C711A-A682-4946-9F5B-7CC5A6601907}"/>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834880" y="2980060"/>
              <a:ext cx="1992301" cy="1494226"/>
            </a:xfrm>
            <a:prstGeom prst="rect">
              <a:avLst/>
            </a:prstGeom>
          </p:spPr>
        </p:pic>
      </p:grpSp>
    </p:spTree>
    <p:extLst>
      <p:ext uri="{BB962C8B-B14F-4D97-AF65-F5344CB8AC3E}">
        <p14:creationId xmlns:p14="http://schemas.microsoft.com/office/powerpoint/2010/main" val="13852049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F8600-B773-4DED-82B7-E710F78DF0A0}"/>
              </a:ext>
            </a:extLst>
          </p:cNvPr>
          <p:cNvSpPr>
            <a:spLocks noGrp="1"/>
          </p:cNvSpPr>
          <p:nvPr>
            <p:ph type="title"/>
          </p:nvPr>
        </p:nvSpPr>
        <p:spPr/>
        <p:txBody>
          <a:bodyPr/>
          <a:lstStyle/>
          <a:p>
            <a:r>
              <a:rPr lang="en-US" dirty="0"/>
              <a:t>Introductions</a:t>
            </a:r>
          </a:p>
        </p:txBody>
      </p:sp>
      <p:sp>
        <p:nvSpPr>
          <p:cNvPr id="3" name="Content Placeholder 2">
            <a:extLst>
              <a:ext uri="{FF2B5EF4-FFF2-40B4-BE49-F238E27FC236}">
                <a16:creationId xmlns:a16="http://schemas.microsoft.com/office/drawing/2014/main" id="{E0B1A8CB-522D-4164-BE56-7A68A3B88C7F}"/>
              </a:ext>
            </a:extLst>
          </p:cNvPr>
          <p:cNvSpPr>
            <a:spLocks noGrp="1"/>
          </p:cNvSpPr>
          <p:nvPr>
            <p:ph sz="quarter" idx="10"/>
          </p:nvPr>
        </p:nvSpPr>
        <p:spPr/>
        <p:txBody>
          <a:bodyPr/>
          <a:lstStyle/>
          <a:p>
            <a:r>
              <a:rPr lang="en-US" dirty="0">
                <a:solidFill>
                  <a:schemeClr val="tx1"/>
                </a:solidFill>
              </a:rPr>
              <a:t>Co-Organizers</a:t>
            </a:r>
          </a:p>
        </p:txBody>
      </p:sp>
      <p:graphicFrame>
        <p:nvGraphicFramePr>
          <p:cNvPr id="6" name="Diagram 5">
            <a:extLst>
              <a:ext uri="{FF2B5EF4-FFF2-40B4-BE49-F238E27FC236}">
                <a16:creationId xmlns:a16="http://schemas.microsoft.com/office/drawing/2014/main" id="{E9CE8153-EAC4-4655-AED0-D2EBFA3576FB}"/>
              </a:ext>
            </a:extLst>
          </p:cNvPr>
          <p:cNvGraphicFramePr/>
          <p:nvPr>
            <p:extLst>
              <p:ext uri="{D42A27DB-BD31-4B8C-83A1-F6EECF244321}">
                <p14:modId xmlns:p14="http://schemas.microsoft.com/office/powerpoint/2010/main" val="2603956687"/>
              </p:ext>
            </p:extLst>
          </p:nvPr>
        </p:nvGraphicFramePr>
        <p:xfrm>
          <a:off x="2937918" y="2561954"/>
          <a:ext cx="2600325" cy="25717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7" name="Diagram 6">
            <a:extLst>
              <a:ext uri="{FF2B5EF4-FFF2-40B4-BE49-F238E27FC236}">
                <a16:creationId xmlns:a16="http://schemas.microsoft.com/office/drawing/2014/main" id="{EF73EAC3-909A-4E50-BE36-50822622C693}"/>
              </a:ext>
            </a:extLst>
          </p:cNvPr>
          <p:cNvGraphicFramePr/>
          <p:nvPr>
            <p:extLst>
              <p:ext uri="{D42A27DB-BD31-4B8C-83A1-F6EECF244321}">
                <p14:modId xmlns:p14="http://schemas.microsoft.com/office/powerpoint/2010/main" val="2332782724"/>
              </p:ext>
            </p:extLst>
          </p:nvPr>
        </p:nvGraphicFramePr>
        <p:xfrm>
          <a:off x="7145859" y="2561954"/>
          <a:ext cx="2600325" cy="257175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16336935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News</a:t>
            </a:r>
            <a:endParaRPr lang="EN-US" dirty="0">
              <a:solidFill>
                <a:srgbClr val="EDEDED"/>
              </a:solidFill>
              <a:latin typeface="Corbel"/>
            </a:endParaRPr>
          </a:p>
        </p:txBody>
      </p:sp>
      <p:sp>
        <p:nvSpPr>
          <p:cNvPr id="3" name="Content Placeholder 2"/>
          <p:cNvSpPr>
            <a:spLocks noGrp="1"/>
          </p:cNvSpPr>
          <p:nvPr>
            <p:ph sz="quarter" idx="10"/>
          </p:nvPr>
        </p:nvSpPr>
        <p:spPr/>
        <p:txBody>
          <a:bodyPr vert="horz" lIns="91440" tIns="45720" rIns="91440" bIns="45720" rtlCol="0" anchor="t">
            <a:normAutofit lnSpcReduction="10000"/>
          </a:bodyPr>
          <a:lstStyle/>
          <a:p>
            <a:r>
              <a:rPr lang="en-US" dirty="0"/>
              <a:t>Follow us on Twitter: </a:t>
            </a:r>
            <a:r>
              <a:rPr lang="en-US" dirty="0">
                <a:solidFill>
                  <a:srgbClr val="FFFFFF"/>
                </a:solidFill>
                <a:hlinkClick r:id="rId3"/>
              </a:rPr>
              <a:t>@</a:t>
            </a:r>
            <a:r>
              <a:rPr lang="en-US" dirty="0">
                <a:solidFill>
                  <a:schemeClr val="tx1"/>
                </a:solidFill>
                <a:hlinkClick r:id="rId3"/>
              </a:rPr>
              <a:t>NYCDotNetDevs</a:t>
            </a:r>
            <a:endParaRPr lang="en-US" dirty="0">
              <a:solidFill>
                <a:srgbClr val="FFFFFF"/>
              </a:solidFill>
              <a:hlinkClick r:id="rId3"/>
            </a:endParaRPr>
          </a:p>
          <a:p>
            <a:endParaRPr lang="en-US" dirty="0">
              <a:solidFill>
                <a:schemeClr val="tx1"/>
              </a:solidFill>
            </a:endParaRPr>
          </a:p>
          <a:p>
            <a:r>
              <a:rPr lang="en-US" dirty="0">
                <a:solidFill>
                  <a:schemeClr val="tx1"/>
                </a:solidFill>
              </a:rPr>
              <a:t>.NET 6 Preview 5 - </a:t>
            </a:r>
            <a:r>
              <a:rPr lang="en-US" dirty="0">
                <a:solidFill>
                  <a:schemeClr val="tx1"/>
                </a:solidFill>
                <a:hlinkClick r:id="rId4"/>
              </a:rPr>
              <a:t>https://bit.ly/2SFJY3C</a:t>
            </a:r>
            <a:endParaRPr lang="en-US" dirty="0">
              <a:solidFill>
                <a:schemeClr val="tx1"/>
              </a:solidFill>
            </a:endParaRPr>
          </a:p>
          <a:p>
            <a:r>
              <a:rPr lang="en-US" dirty="0">
                <a:solidFill>
                  <a:schemeClr val="tx1"/>
                </a:solidFill>
              </a:rPr>
              <a:t>ASP.NET Core 6 Preview 5 - </a:t>
            </a:r>
            <a:r>
              <a:rPr lang="en-US" dirty="0">
                <a:solidFill>
                  <a:schemeClr val="tx1"/>
                </a:solidFill>
                <a:hlinkClick r:id="rId5"/>
              </a:rPr>
              <a:t>https://bit.ly/3vvtSqV</a:t>
            </a:r>
            <a:endParaRPr lang="en-US" dirty="0">
              <a:solidFill>
                <a:schemeClr val="tx1"/>
              </a:solidFill>
            </a:endParaRPr>
          </a:p>
          <a:p>
            <a:r>
              <a:rPr lang="en-US" dirty="0"/>
              <a:t>EF Core 6.0 Preview 5 - </a:t>
            </a:r>
            <a:r>
              <a:rPr lang="en-US" dirty="0">
                <a:hlinkClick r:id="rId6"/>
              </a:rPr>
              <a:t>https://bit.ly/3gIRDX6</a:t>
            </a:r>
            <a:endParaRPr lang="en-US" dirty="0"/>
          </a:p>
          <a:p>
            <a:r>
              <a:rPr lang="en-US" dirty="0">
                <a:solidFill>
                  <a:schemeClr val="tx1"/>
                </a:solidFill>
              </a:rPr>
              <a:t>.NET MAUI Preview 5 - </a:t>
            </a:r>
            <a:r>
              <a:rPr lang="en-US" dirty="0">
                <a:solidFill>
                  <a:schemeClr val="tx1"/>
                </a:solidFill>
                <a:hlinkClick r:id="rId7"/>
              </a:rPr>
              <a:t>https://bit.ly/3gFQdwz</a:t>
            </a:r>
            <a:endParaRPr lang="en-US" dirty="0">
              <a:solidFill>
                <a:schemeClr val="tx1"/>
              </a:solidFill>
            </a:endParaRPr>
          </a:p>
          <a:p>
            <a:r>
              <a:rPr lang="en-US" dirty="0">
                <a:solidFill>
                  <a:schemeClr val="tx1"/>
                </a:solidFill>
              </a:rPr>
              <a:t>Visual Studio 2022 Preview 1 - </a:t>
            </a:r>
            <a:r>
              <a:rPr lang="en-US" dirty="0">
                <a:solidFill>
                  <a:schemeClr val="tx1"/>
                </a:solidFill>
                <a:hlinkClick r:id="rId8"/>
              </a:rPr>
              <a:t>https://bit.ly/3gwycBU</a:t>
            </a:r>
            <a:endParaRPr lang="en-US" dirty="0">
              <a:solidFill>
                <a:schemeClr val="tx1"/>
              </a:solidFill>
            </a:endParaRPr>
          </a:p>
          <a:p>
            <a:r>
              <a:rPr lang="en-US" dirty="0"/>
              <a:t>Migration of Bing’s Workflow Engine to .NET 5 - </a:t>
            </a:r>
            <a:r>
              <a:rPr lang="en-US" dirty="0">
                <a:hlinkClick r:id="rId9"/>
              </a:rPr>
              <a:t>https://bit.ly/3cQAauG</a:t>
            </a:r>
            <a:endParaRPr lang="en-US" dirty="0"/>
          </a:p>
        </p:txBody>
      </p:sp>
    </p:spTree>
    <p:extLst>
      <p:ext uri="{BB962C8B-B14F-4D97-AF65-F5344CB8AC3E}">
        <p14:creationId xmlns:p14="http://schemas.microsoft.com/office/powerpoint/2010/main" val="16210105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Other NYC Meetings</a:t>
            </a:r>
          </a:p>
        </p:txBody>
      </p:sp>
      <p:sp>
        <p:nvSpPr>
          <p:cNvPr id="3" name="Content Placeholder 2"/>
          <p:cNvSpPr>
            <a:spLocks noGrp="1"/>
          </p:cNvSpPr>
          <p:nvPr>
            <p:ph sz="quarter" idx="10"/>
          </p:nvPr>
        </p:nvSpPr>
        <p:spPr/>
        <p:txBody>
          <a:bodyPr vert="horz" lIns="91440" tIns="45720" rIns="91440" bIns="45720" rtlCol="0" anchor="t">
            <a:normAutofit/>
          </a:bodyPr>
          <a:lstStyle/>
          <a:p>
            <a:r>
              <a:rPr lang="en-US" dirty="0">
                <a:solidFill>
                  <a:schemeClr val="tx1"/>
                </a:solidFill>
              </a:rPr>
              <a:t>TBA – NYC Mobile .NET “TBD”  (</a:t>
            </a:r>
            <a:r>
              <a:rPr lang="en-US" dirty="0">
                <a:solidFill>
                  <a:schemeClr val="tx1"/>
                </a:solidFill>
                <a:hlinkClick r:id="rId3"/>
              </a:rPr>
              <a:t>https://www.meetup.com/nycmobiledev/</a:t>
            </a:r>
            <a:r>
              <a:rPr lang="en-US" dirty="0">
                <a:solidFill>
                  <a:schemeClr val="tx1"/>
                </a:solidFill>
              </a:rPr>
              <a:t>)</a:t>
            </a:r>
          </a:p>
          <a:p>
            <a:r>
              <a:rPr lang="en-US" dirty="0">
                <a:solidFill>
                  <a:schemeClr val="tx1"/>
                </a:solidFill>
              </a:rPr>
              <a:t>Thursday, July 15</a:t>
            </a:r>
            <a:r>
              <a:rPr lang="en-US" baseline="30000" dirty="0">
                <a:solidFill>
                  <a:schemeClr val="tx1"/>
                </a:solidFill>
              </a:rPr>
              <a:t>th</a:t>
            </a:r>
            <a:r>
              <a:rPr lang="en-US" dirty="0">
                <a:solidFill>
                  <a:schemeClr val="tx1"/>
                </a:solidFill>
              </a:rPr>
              <a:t> – NYC PowerShell Meetup “Having fun with Azure Functions” (</a:t>
            </a:r>
            <a:r>
              <a:rPr lang="en-US" dirty="0">
                <a:solidFill>
                  <a:schemeClr val="tx1"/>
                </a:solidFill>
                <a:hlinkClick r:id="rId4"/>
              </a:rPr>
              <a:t>https://www.meetup.com/NycPowershellMeetup/</a:t>
            </a:r>
            <a:r>
              <a:rPr lang="en-US" dirty="0">
                <a:solidFill>
                  <a:schemeClr val="tx1"/>
                </a:solidFill>
              </a:rPr>
              <a:t>)</a:t>
            </a:r>
          </a:p>
        </p:txBody>
      </p:sp>
    </p:spTree>
    <p:extLst>
      <p:ext uri="{BB962C8B-B14F-4D97-AF65-F5344CB8AC3E}">
        <p14:creationId xmlns:p14="http://schemas.microsoft.com/office/powerpoint/2010/main" val="3764181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.NET Virtual User Group</a:t>
            </a:r>
          </a:p>
        </p:txBody>
      </p:sp>
      <p:sp>
        <p:nvSpPr>
          <p:cNvPr id="3" name="Content Placeholder 2"/>
          <p:cNvSpPr>
            <a:spLocks noGrp="1"/>
          </p:cNvSpPr>
          <p:nvPr>
            <p:ph sz="quarter" idx="10"/>
          </p:nvPr>
        </p:nvSpPr>
        <p:spPr/>
        <p:txBody>
          <a:bodyPr vert="horz" lIns="91440" tIns="45720" rIns="91440" bIns="45720" rtlCol="0" anchor="t">
            <a:normAutofit/>
          </a:bodyPr>
          <a:lstStyle/>
          <a:p>
            <a:r>
              <a:rPr lang="en-US" dirty="0">
                <a:solidFill>
                  <a:schemeClr val="tx1"/>
                </a:solidFill>
                <a:hlinkClick r:id="rId3"/>
              </a:rPr>
              <a:t>https://dotnetfoundation.org/community/virtual-user-group</a:t>
            </a:r>
            <a:endParaRPr lang="en-US" dirty="0">
              <a:solidFill>
                <a:schemeClr val="tx1"/>
              </a:solidFill>
            </a:endParaRPr>
          </a:p>
          <a:p>
            <a:r>
              <a:rPr lang="en-US" dirty="0">
                <a:solidFill>
                  <a:schemeClr val="tx1"/>
                </a:solidFill>
              </a:rPr>
              <a:t>Attend another .NET User Group virtually!</a:t>
            </a:r>
          </a:p>
          <a:p>
            <a:r>
              <a:rPr lang="en-US" dirty="0"/>
              <a:t>Constantly adding new user group meetings</a:t>
            </a:r>
          </a:p>
          <a:p>
            <a:r>
              <a:rPr lang="en-US" dirty="0">
                <a:solidFill>
                  <a:schemeClr val="tx1"/>
                </a:solidFill>
              </a:rPr>
              <a:t>Replay some of the meetings you might have missed</a:t>
            </a:r>
          </a:p>
          <a:p>
            <a:pPr marL="457200" lvl="1" indent="0">
              <a:buNone/>
            </a:pPr>
            <a:endParaRPr lang="en-US" dirty="0">
              <a:solidFill>
                <a:schemeClr val="tx1"/>
              </a:solidFill>
            </a:endParaRPr>
          </a:p>
        </p:txBody>
      </p:sp>
    </p:spTree>
    <p:extLst>
      <p:ext uri="{BB962C8B-B14F-4D97-AF65-F5344CB8AC3E}">
        <p14:creationId xmlns:p14="http://schemas.microsoft.com/office/powerpoint/2010/main" val="5801448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Upcoming Meetings</a:t>
            </a:r>
          </a:p>
        </p:txBody>
      </p:sp>
      <p:sp>
        <p:nvSpPr>
          <p:cNvPr id="3" name="Content Placeholder 2"/>
          <p:cNvSpPr>
            <a:spLocks noGrp="1"/>
          </p:cNvSpPr>
          <p:nvPr>
            <p:ph sz="quarter" idx="10"/>
          </p:nvPr>
        </p:nvSpPr>
        <p:spPr/>
        <p:txBody>
          <a:bodyPr vert="horz" lIns="91440" tIns="45720" rIns="91440" bIns="45720" rtlCol="0" anchor="t">
            <a:normAutofit/>
          </a:bodyPr>
          <a:lstStyle/>
          <a:p>
            <a:r>
              <a:rPr lang="en-US" dirty="0">
                <a:solidFill>
                  <a:schemeClr val="tx1"/>
                </a:solidFill>
              </a:rPr>
              <a:t>Thursday, July 8th</a:t>
            </a:r>
            <a:r>
              <a:rPr lang="en-US" dirty="0"/>
              <a:t> – TBA </a:t>
            </a:r>
            <a:endParaRPr lang="en-US" dirty="0">
              <a:solidFill>
                <a:schemeClr val="tx1"/>
              </a:solidFill>
            </a:endParaRPr>
          </a:p>
          <a:p>
            <a:r>
              <a:rPr lang="en-US" dirty="0">
                <a:solidFill>
                  <a:schemeClr val="tx1"/>
                </a:solidFill>
              </a:rPr>
              <a:t>Thursday, August 12th</a:t>
            </a:r>
            <a:r>
              <a:rPr lang="en-US" dirty="0"/>
              <a:t> – TBA </a:t>
            </a:r>
            <a:endParaRPr lang="en-US" dirty="0">
              <a:solidFill>
                <a:schemeClr val="tx1"/>
              </a:solidFill>
            </a:endParaRPr>
          </a:p>
          <a:p>
            <a:r>
              <a:rPr lang="en-US" dirty="0">
                <a:solidFill>
                  <a:schemeClr val="tx1"/>
                </a:solidFill>
              </a:rPr>
              <a:t>Thursday, September 9th</a:t>
            </a:r>
            <a:r>
              <a:rPr lang="en-US" dirty="0"/>
              <a:t> – “Blockchain and Smart Contracts using C#” </a:t>
            </a:r>
          </a:p>
          <a:p>
            <a:r>
              <a:rPr lang="en-US" dirty="0">
                <a:solidFill>
                  <a:schemeClr val="tx1"/>
                </a:solidFill>
              </a:rPr>
              <a:t>TBD, October – </a:t>
            </a:r>
            <a:r>
              <a:rPr lang="en-US" dirty="0" err="1">
                <a:solidFill>
                  <a:schemeClr val="tx1"/>
                </a:solidFill>
              </a:rPr>
              <a:t>Hacktoberfest</a:t>
            </a:r>
            <a:endParaRPr lang="en-US" dirty="0">
              <a:solidFill>
                <a:schemeClr val="tx1"/>
              </a:solidFill>
            </a:endParaRPr>
          </a:p>
          <a:p>
            <a:r>
              <a:rPr lang="en-US" dirty="0"/>
              <a:t>Thursday, November 11th – TBA</a:t>
            </a:r>
          </a:p>
          <a:p>
            <a:r>
              <a:rPr lang="en-US" dirty="0">
                <a:solidFill>
                  <a:schemeClr val="tx1"/>
                </a:solidFill>
              </a:rPr>
              <a:t>Thursday, December 9th – TBA</a:t>
            </a:r>
          </a:p>
        </p:txBody>
      </p:sp>
    </p:spTree>
    <p:extLst>
      <p:ext uri="{BB962C8B-B14F-4D97-AF65-F5344CB8AC3E}">
        <p14:creationId xmlns:p14="http://schemas.microsoft.com/office/powerpoint/2010/main" val="19337607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Announcements</a:t>
            </a:r>
          </a:p>
        </p:txBody>
      </p:sp>
      <p:sp>
        <p:nvSpPr>
          <p:cNvPr id="3" name="Content Placeholder 2"/>
          <p:cNvSpPr>
            <a:spLocks noGrp="1"/>
          </p:cNvSpPr>
          <p:nvPr>
            <p:ph sz="quarter" idx="10"/>
          </p:nvPr>
        </p:nvSpPr>
        <p:spPr/>
        <p:txBody>
          <a:bodyPr vert="horz" lIns="91440" tIns="45720" rIns="91440" bIns="45720" rtlCol="0" anchor="t">
            <a:normAutofit/>
          </a:bodyPr>
          <a:lstStyle/>
          <a:p>
            <a:r>
              <a:rPr lang="en-US" dirty="0">
                <a:solidFill>
                  <a:schemeClr val="tx1"/>
                </a:solidFill>
              </a:rPr>
              <a:t>Call for presentations!</a:t>
            </a:r>
          </a:p>
          <a:p>
            <a:pPr lvl="1"/>
            <a:r>
              <a:rPr lang="en-US" dirty="0">
                <a:solidFill>
                  <a:schemeClr val="tx1"/>
                </a:solidFill>
              </a:rPr>
              <a:t>Have an idea/topic for a presentation?</a:t>
            </a:r>
          </a:p>
          <a:p>
            <a:pPr lvl="1"/>
            <a:r>
              <a:rPr lang="en-US" dirty="0">
                <a:solidFill>
                  <a:schemeClr val="tx1"/>
                </a:solidFill>
              </a:rPr>
              <a:t>Want to give a presentation? </a:t>
            </a:r>
            <a:endParaRPr lang="EN-US" dirty="0">
              <a:solidFill>
                <a:schemeClr val="tx1"/>
              </a:solidFill>
            </a:endParaRPr>
          </a:p>
          <a:p>
            <a:pPr lvl="1"/>
            <a:r>
              <a:rPr lang="en-US" dirty="0">
                <a:solidFill>
                  <a:schemeClr val="tx1"/>
                </a:solidFill>
              </a:rPr>
              <a:t>Contact Erik (</a:t>
            </a:r>
            <a:r>
              <a:rPr lang="en-US" dirty="0">
                <a:solidFill>
                  <a:srgbClr val="FFFFFF"/>
                </a:solidFill>
                <a:hlinkClick r:id="rId3"/>
              </a:rPr>
              <a:t>erik@nycdotnetdevs.com</a:t>
            </a:r>
            <a:r>
              <a:rPr lang="en-US" dirty="0"/>
              <a:t>)</a:t>
            </a:r>
            <a:r>
              <a:rPr lang="en-US" dirty="0">
                <a:solidFill>
                  <a:schemeClr val="tx1"/>
                </a:solidFill>
              </a:rPr>
              <a:t> or Brian (</a:t>
            </a:r>
            <a:r>
              <a:rPr lang="en-US" dirty="0">
                <a:solidFill>
                  <a:srgbClr val="FFFFFF"/>
                </a:solidFill>
                <a:hlinkClick r:id="rId4"/>
              </a:rPr>
              <a:t>brian@nycdotnetdevs.com</a:t>
            </a:r>
            <a:r>
              <a:rPr lang="en-US" dirty="0"/>
              <a:t>)</a:t>
            </a:r>
            <a:r>
              <a:rPr lang="en-US" dirty="0">
                <a:solidFill>
                  <a:schemeClr val="tx1"/>
                </a:solidFill>
              </a:rPr>
              <a:t>, or tweet </a:t>
            </a:r>
            <a:r>
              <a:rPr lang="en-US" dirty="0">
                <a:solidFill>
                  <a:schemeClr val="tx1"/>
                </a:solidFill>
                <a:hlinkClick r:id="rId5"/>
              </a:rPr>
              <a:t>@</a:t>
            </a:r>
            <a:r>
              <a:rPr lang="en-US" dirty="0" err="1">
                <a:solidFill>
                  <a:schemeClr val="tx1"/>
                </a:solidFill>
                <a:hlinkClick r:id="rId5"/>
              </a:rPr>
              <a:t>NYCDotNetDevs</a:t>
            </a:r>
            <a:endParaRPr lang="en-US" dirty="0">
              <a:solidFill>
                <a:schemeClr val="tx1"/>
              </a:solidFill>
            </a:endParaRPr>
          </a:p>
        </p:txBody>
      </p:sp>
    </p:spTree>
    <p:extLst>
      <p:ext uri="{BB962C8B-B14F-4D97-AF65-F5344CB8AC3E}">
        <p14:creationId xmlns:p14="http://schemas.microsoft.com/office/powerpoint/2010/main" val="5803217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Announcements</a:t>
            </a:r>
          </a:p>
        </p:txBody>
      </p:sp>
      <p:sp>
        <p:nvSpPr>
          <p:cNvPr id="3" name="Content Placeholder 2"/>
          <p:cNvSpPr>
            <a:spLocks noGrp="1"/>
          </p:cNvSpPr>
          <p:nvPr>
            <p:ph sz="quarter" idx="10"/>
          </p:nvPr>
        </p:nvSpPr>
        <p:spPr/>
        <p:txBody>
          <a:bodyPr vert="horz" lIns="91440" tIns="45720" rIns="91440" bIns="45720" rtlCol="0" anchor="t">
            <a:normAutofit/>
          </a:bodyPr>
          <a:lstStyle/>
          <a:p>
            <a:r>
              <a:rPr lang="en-US" dirty="0"/>
              <a:t>State of User Group Survey</a:t>
            </a:r>
          </a:p>
          <a:p>
            <a:pPr lvl="1"/>
            <a:r>
              <a:rPr lang="en-US" dirty="0"/>
              <a:t>We’ll be sending out a survey via Meetup to gauge your interest in what you want to see from the user group</a:t>
            </a:r>
          </a:p>
          <a:p>
            <a:pPr lvl="1"/>
            <a:r>
              <a:rPr lang="en-US" dirty="0"/>
              <a:t>Submit your survey anonymously, or add an email address and be entered to win some prizes ($25 Amazon gift cards, .NET merch, JetBrains licenses, </a:t>
            </a:r>
            <a:r>
              <a:rPr lang="en-US" dirty="0" err="1"/>
              <a:t>etc</a:t>
            </a:r>
            <a:r>
              <a:rPr lang="en-US" dirty="0"/>
              <a:t>)</a:t>
            </a:r>
            <a:endParaRPr lang="en-US" dirty="0">
              <a:latin typeface="corbel"/>
            </a:endParaRPr>
          </a:p>
          <a:p>
            <a:pPr lvl="1"/>
            <a:endParaRPr lang="en-US" dirty="0">
              <a:latin typeface="corbel"/>
            </a:endParaRPr>
          </a:p>
          <a:p>
            <a:endParaRPr lang="en-US" dirty="0">
              <a:solidFill>
                <a:srgbClr val="FFFFFF"/>
              </a:solidFill>
              <a:latin typeface="corbel"/>
            </a:endParaRPr>
          </a:p>
          <a:p>
            <a:pPr lvl="1"/>
            <a:endParaRPr lang="en-US" dirty="0">
              <a:solidFill>
                <a:srgbClr val="FFFFFF"/>
              </a:solidFill>
              <a:latin typeface="Corbel"/>
            </a:endParaRPr>
          </a:p>
        </p:txBody>
      </p:sp>
    </p:spTree>
    <p:extLst>
      <p:ext uri="{BB962C8B-B14F-4D97-AF65-F5344CB8AC3E}">
        <p14:creationId xmlns:p14="http://schemas.microsoft.com/office/powerpoint/2010/main" val="20826251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Sponsors</a:t>
            </a:r>
          </a:p>
        </p:txBody>
      </p:sp>
      <p:sp>
        <p:nvSpPr>
          <p:cNvPr id="3" name="Content Placeholder 2"/>
          <p:cNvSpPr>
            <a:spLocks noGrp="1"/>
          </p:cNvSpPr>
          <p:nvPr>
            <p:ph sz="quarter" idx="10"/>
          </p:nvPr>
        </p:nvSpPr>
        <p:spPr/>
        <p:txBody>
          <a:bodyPr vert="horz" lIns="91440" tIns="45720" rIns="91440" bIns="45720" rtlCol="0" anchor="t">
            <a:normAutofit/>
          </a:bodyPr>
          <a:lstStyle/>
          <a:p>
            <a:pPr marL="0" indent="0">
              <a:buNone/>
            </a:pPr>
            <a:r>
              <a:rPr lang="en-US" dirty="0">
                <a:solidFill>
                  <a:schemeClr val="tx1"/>
                </a:solidFill>
              </a:rPr>
              <a:t>Microsoft Reactor</a:t>
            </a:r>
            <a:br>
              <a:rPr lang="en-US" dirty="0">
                <a:solidFill>
                  <a:schemeClr val="tx1"/>
                </a:solidFill>
              </a:rPr>
            </a:br>
            <a:r>
              <a:rPr lang="en-US" dirty="0">
                <a:solidFill>
                  <a:schemeClr val="tx1"/>
                </a:solidFill>
                <a:hlinkClick r:id="rId3"/>
              </a:rPr>
              <a:t>http://microsoftreactor.com</a:t>
            </a:r>
            <a:endParaRPr lang="en-US" dirty="0">
              <a:solidFill>
                <a:schemeClr val="tx1"/>
              </a:solidFill>
            </a:endParaRPr>
          </a:p>
          <a:p>
            <a:pPr marL="0" indent="0">
              <a:buNone/>
            </a:pPr>
            <a:br>
              <a:rPr lang="en-US" dirty="0">
                <a:solidFill>
                  <a:schemeClr val="tx1"/>
                </a:solidFill>
              </a:rPr>
            </a:br>
            <a:r>
              <a:rPr lang="en-US" dirty="0">
                <a:solidFill>
                  <a:schemeClr val="tx1"/>
                </a:solidFill>
              </a:rPr>
              <a:t>Microsoft Reactors are developer community hubs providing technical events, community networking, and collaboration. They are graciously sponsoring our group in 2019 by providing our meeting space and food! Please fill out the survey at the end of the meeting! </a:t>
            </a:r>
          </a:p>
        </p:txBody>
      </p:sp>
      <p:pic>
        <p:nvPicPr>
          <p:cNvPr id="5" name="Picture 4">
            <a:extLst>
              <a:ext uri="{FF2B5EF4-FFF2-40B4-BE49-F238E27FC236}">
                <a16:creationId xmlns:a16="http://schemas.microsoft.com/office/drawing/2014/main" id="{CC33AD01-A5CB-4330-98C2-0F096B7AA47A}"/>
              </a:ext>
            </a:extLst>
          </p:cNvPr>
          <p:cNvPicPr>
            <a:picLocks noChangeAspect="1"/>
          </p:cNvPicPr>
          <p:nvPr/>
        </p:nvPicPr>
        <p:blipFill>
          <a:blip r:embed="rId4"/>
          <a:stretch>
            <a:fillRect/>
          </a:stretch>
        </p:blipFill>
        <p:spPr>
          <a:xfrm>
            <a:off x="6607277" y="2107387"/>
            <a:ext cx="4121709" cy="672224"/>
          </a:xfrm>
          <a:prstGeom prst="rect">
            <a:avLst/>
          </a:prstGeom>
        </p:spPr>
      </p:pic>
      <p:pic>
        <p:nvPicPr>
          <p:cNvPr id="6" name="Picture 5">
            <a:extLst>
              <a:ext uri="{FF2B5EF4-FFF2-40B4-BE49-F238E27FC236}">
                <a16:creationId xmlns:a16="http://schemas.microsoft.com/office/drawing/2014/main" id="{3E5CB08E-B121-4739-9BBD-68023BE10658}"/>
              </a:ext>
            </a:extLst>
          </p:cNvPr>
          <p:cNvPicPr>
            <a:picLocks noChangeAspect="1"/>
          </p:cNvPicPr>
          <p:nvPr/>
        </p:nvPicPr>
        <p:blipFill>
          <a:blip r:embed="rId5"/>
          <a:stretch>
            <a:fillRect/>
          </a:stretch>
        </p:blipFill>
        <p:spPr>
          <a:xfrm>
            <a:off x="3203552" y="5314950"/>
            <a:ext cx="5784896" cy="1339850"/>
          </a:xfrm>
          <a:prstGeom prst="rect">
            <a:avLst/>
          </a:prstGeom>
        </p:spPr>
      </p:pic>
    </p:spTree>
    <p:extLst>
      <p:ext uri="{BB962C8B-B14F-4D97-AF65-F5344CB8AC3E}">
        <p14:creationId xmlns:p14="http://schemas.microsoft.com/office/powerpoint/2010/main" val="3569478406"/>
      </p:ext>
    </p:extLst>
  </p:cSld>
  <p:clrMapOvr>
    <a:masterClrMapping/>
  </p:clrMapOvr>
</p:sld>
</file>

<file path=ppt/theme/theme1.xml><?xml version="1.0" encoding="utf-8"?>
<a:theme xmlns:a="http://schemas.openxmlformats.org/drawingml/2006/main" name="Simple">
  <a:themeElements>
    <a:clrScheme name="Neal Analytics 2">
      <a:dk1>
        <a:srgbClr val="000000"/>
      </a:dk1>
      <a:lt1>
        <a:srgbClr val="FFFFFF"/>
      </a:lt1>
      <a:dk2>
        <a:srgbClr val="0074AF"/>
      </a:dk2>
      <a:lt2>
        <a:srgbClr val="00B0F0"/>
      </a:lt2>
      <a:accent1>
        <a:srgbClr val="75D1FF"/>
      </a:accent1>
      <a:accent2>
        <a:srgbClr val="004568"/>
      </a:accent2>
      <a:accent3>
        <a:srgbClr val="92D050"/>
      </a:accent3>
      <a:accent4>
        <a:srgbClr val="FFC000"/>
      </a:accent4>
      <a:accent5>
        <a:srgbClr val="004568"/>
      </a:accent5>
      <a:accent6>
        <a:srgbClr val="0074AF"/>
      </a:accent6>
      <a:hlink>
        <a:srgbClr val="43C0FF"/>
      </a:hlink>
      <a:folHlink>
        <a:srgbClr val="75D1FF"/>
      </a:folHlink>
    </a:clrScheme>
    <a:fontScheme name="MICROSOFT">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anchor="ctr"/>
      <a:lstStyle>
        <a:defPPr algn="l">
          <a:defRPr sz="4400" b="1" dirty="0" smtClean="0">
            <a:latin typeface="Segoe UI" panose="020B0502040204020203" pitchFamily="34" charset="0"/>
            <a:cs typeface="Segoe UI" panose="020B0502040204020203" pitchFamily="34" charset="0"/>
          </a:defRPr>
        </a:defPPr>
      </a:lstStyle>
    </a:txDef>
  </a:objectDefaults>
  <a:extraClrSchemeLst/>
  <a:extLst>
    <a:ext uri="{05A4C25C-085E-4340-85A3-A5531E510DB2}">
      <thm15:themeFamily xmlns:thm15="http://schemas.microsoft.com/office/thememl/2012/main" name="Presentation1" id="{8F0ED03E-47FC-4860-B2C9-DA5C377EAA2D}" vid="{600A14AD-66E6-4CC8-A6FA-E99B17BED4C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577</TotalTime>
  <Words>617</Words>
  <Application>Microsoft Office PowerPoint</Application>
  <PresentationFormat>Widescreen</PresentationFormat>
  <Paragraphs>79</Paragraphs>
  <Slides>16</Slides>
  <Notes>13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16</vt:i4>
      </vt:variant>
    </vt:vector>
  </HeadingPairs>
  <TitlesOfParts>
    <vt:vector size="24" baseType="lpstr">
      <vt:lpstr>Arial</vt:lpstr>
      <vt:lpstr>Calibri</vt:lpstr>
      <vt:lpstr>Corbel</vt:lpstr>
      <vt:lpstr>Corbel</vt:lpstr>
      <vt:lpstr>Segoe UI</vt:lpstr>
      <vt:lpstr>Segoe UI Semibold</vt:lpstr>
      <vt:lpstr>Segoe UI Semilight</vt:lpstr>
      <vt:lpstr>Simple</vt:lpstr>
      <vt:lpstr>PowerPoint Presentation</vt:lpstr>
      <vt:lpstr>Introductions</vt:lpstr>
      <vt:lpstr>News</vt:lpstr>
      <vt:lpstr>Other NYC Meetings</vt:lpstr>
      <vt:lpstr>.NET Virtual User Group</vt:lpstr>
      <vt:lpstr>Upcoming Meetings</vt:lpstr>
      <vt:lpstr>Announcements</vt:lpstr>
      <vt:lpstr>Announcements</vt:lpstr>
      <vt:lpstr>Sponsors</vt:lpstr>
      <vt:lpstr>Sponsors</vt:lpstr>
      <vt:lpstr>Sponsors</vt:lpstr>
      <vt:lpstr>Sponsors</vt:lpstr>
      <vt:lpstr>After Meeting Raffle</vt:lpstr>
      <vt:lpstr>Leonard Lobel</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Brian Jablonsky</dc:creator>
  <cp:lastModifiedBy>Brian Jablonsky</cp:lastModifiedBy>
  <cp:revision>34</cp:revision>
  <dcterms:created xsi:type="dcterms:W3CDTF">2020-01-09T21:28:31Z</dcterms:created>
  <dcterms:modified xsi:type="dcterms:W3CDTF">2021-06-17T22:27:39Z</dcterms:modified>
</cp:coreProperties>
</file>